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5" d="100"/>
          <a:sy n="75" d="100"/>
        </p:scale>
        <p:origin x="54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สไลด์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h-TH" smtClean="0"/>
              <a:t>คลิกเพื่อแก้ไขสไตล์ชื่อเรื่องรองต้นแบบ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6786C-3A24-480E-832C-4EC6CB1DED41}" type="datetimeFigureOut">
              <a:rPr lang="th-TH" smtClean="0"/>
              <a:t>24/08/58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1306C-AFD5-4E20-9AB6-6AED448553EA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14859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6786C-3A24-480E-832C-4EC6CB1DED41}" type="datetimeFigureOut">
              <a:rPr lang="th-TH" smtClean="0"/>
              <a:t>24/08/58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1306C-AFD5-4E20-9AB6-6AED448553EA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517443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6786C-3A24-480E-832C-4EC6CB1DED41}" type="datetimeFigureOut">
              <a:rPr lang="th-TH" smtClean="0"/>
              <a:t>24/08/58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1306C-AFD5-4E20-9AB6-6AED448553EA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399810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6786C-3A24-480E-832C-4EC6CB1DED41}" type="datetimeFigureOut">
              <a:rPr lang="th-TH" smtClean="0"/>
              <a:t>24/08/58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1306C-AFD5-4E20-9AB6-6AED448553EA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2834866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6786C-3A24-480E-832C-4EC6CB1DED41}" type="datetimeFigureOut">
              <a:rPr lang="th-TH" smtClean="0"/>
              <a:t>24/08/58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1306C-AFD5-4E20-9AB6-6AED448553EA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2499972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6786C-3A24-480E-832C-4EC6CB1DED41}" type="datetimeFigureOut">
              <a:rPr lang="th-TH" smtClean="0"/>
              <a:t>24/08/58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สไลด์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1306C-AFD5-4E20-9AB6-6AED448553EA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4241023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แทนข้อความ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6" name="ตัวแทนเนื้อหา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7" name="ตัวแทน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6786C-3A24-480E-832C-4EC6CB1DED41}" type="datetimeFigureOut">
              <a:rPr lang="th-TH" smtClean="0"/>
              <a:t>24/08/58</a:t>
            </a:fld>
            <a:endParaRPr lang="th-TH"/>
          </a:p>
        </p:txBody>
      </p:sp>
      <p:sp>
        <p:nvSpPr>
          <p:cNvPr id="8" name="ตัวแทนท้ายกระดา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ตัวแทนหมายเลขสไลด์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1306C-AFD5-4E20-9AB6-6AED448553EA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0850630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6786C-3A24-480E-832C-4EC6CB1DED41}" type="datetimeFigureOut">
              <a:rPr lang="th-TH" smtClean="0"/>
              <a:t>24/08/58</a:t>
            </a:fld>
            <a:endParaRPr lang="th-TH"/>
          </a:p>
        </p:txBody>
      </p:sp>
      <p:sp>
        <p:nvSpPr>
          <p:cNvPr id="4" name="ตัวแทน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ตัวแทนหมายเลขสไลด์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1306C-AFD5-4E20-9AB6-6AED448553EA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2070212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6786C-3A24-480E-832C-4EC6CB1DED41}" type="datetimeFigureOut">
              <a:rPr lang="th-TH" smtClean="0"/>
              <a:t>24/08/58</a:t>
            </a:fld>
            <a:endParaRPr lang="th-TH"/>
          </a:p>
        </p:txBody>
      </p:sp>
      <p:sp>
        <p:nvSpPr>
          <p:cNvPr id="3" name="ตัวแทน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แทนหมายเลขสไลด์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1306C-AFD5-4E20-9AB6-6AED448553EA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548587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6786C-3A24-480E-832C-4EC6CB1DED41}" type="datetimeFigureOut">
              <a:rPr lang="th-TH" smtClean="0"/>
              <a:t>24/08/58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สไลด์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1306C-AFD5-4E20-9AB6-6AED448553EA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9966456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รูปภาพ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6786C-3A24-480E-832C-4EC6CB1DED41}" type="datetimeFigureOut">
              <a:rPr lang="th-TH" smtClean="0"/>
              <a:t>24/08/58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สไลด์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1306C-AFD5-4E20-9AB6-6AED448553EA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8097042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ชื่อเรื่อง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16786C-3A24-480E-832C-4EC6CB1DED41}" type="datetimeFigureOut">
              <a:rPr lang="th-TH" smtClean="0"/>
              <a:t>24/08/58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81306C-AFD5-4E20-9AB6-6AED448553EA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5139920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7" Type="http://schemas.openxmlformats.org/officeDocument/2006/relationships/slide" Target="slide5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slide" Target="slide4.xml"/><Relationship Id="rId5" Type="http://schemas.openxmlformats.org/officeDocument/2006/relationships/slide" Target="slide3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703384" y="-198120"/>
            <a:ext cx="11240086" cy="1844432"/>
          </a:xfrm>
          <a:noFill/>
          <a:ln>
            <a:noFill/>
          </a:ln>
          <a:effectLst>
            <a:glow rad="12700">
              <a:schemeClr val="accent1"/>
            </a:glow>
            <a:reflection endPos="0" dist="38100" dir="5400000" sy="-100000" algn="bl" rotWithShape="0"/>
          </a:effectLst>
          <a:scene3d>
            <a:camera prst="orthographicFront"/>
            <a:lightRig rig="flood" dir="t"/>
          </a:scene3d>
          <a:sp3d contourW="12700">
            <a:bevelT/>
            <a:contourClr>
              <a:schemeClr val="bg1"/>
            </a:contourClr>
          </a:sp3d>
        </p:spPr>
        <p:txBody>
          <a:bodyPr>
            <a:noAutofit/>
          </a:bodyPr>
          <a:lstStyle/>
          <a:p>
            <a:r>
              <a:rPr lang="th-TH" sz="11500" b="1" dirty="0" smtClean="0">
                <a:ln cap="sq" cmpd="sng">
                  <a:noFill/>
                </a:ln>
                <a:solidFill>
                  <a:schemeClr val="bg1"/>
                </a:solidFill>
                <a:effectLst>
                  <a:glow rad="190500">
                    <a:schemeClr val="accent4">
                      <a:satMod val="175000"/>
                      <a:alpha val="44000"/>
                    </a:schemeClr>
                  </a:glow>
                  <a:outerShdw blurRad="38100" dist="38100" dir="2700000" algn="tl">
                    <a:schemeClr val="bg1">
                      <a:lumMod val="95000"/>
                      <a:alpha val="43000"/>
                    </a:schemeClr>
                  </a:outerShdw>
                  <a:reflection stA="14000" endPos="55000" dir="5400000" sy="-100000" algn="bl" rotWithShape="0"/>
                </a:effectLst>
                <a:latin typeface="TH Chakra Petch" panose="02000506000000020004" pitchFamily="2" charset="-34"/>
                <a:cs typeface="TH Chakra Petch" panose="02000506000000020004" pitchFamily="2" charset="-34"/>
              </a:rPr>
              <a:t>สื่อมัลติมีเดีย (</a:t>
            </a:r>
            <a:r>
              <a:rPr lang="en-US" sz="11500" b="1" dirty="0" smtClean="0">
                <a:ln cap="sq" cmpd="sng">
                  <a:noFill/>
                </a:ln>
                <a:solidFill>
                  <a:schemeClr val="bg1"/>
                </a:solidFill>
                <a:effectLst>
                  <a:glow rad="190500">
                    <a:schemeClr val="accent4">
                      <a:satMod val="175000"/>
                      <a:alpha val="44000"/>
                    </a:schemeClr>
                  </a:glow>
                  <a:outerShdw blurRad="38100" dist="38100" dir="2700000" algn="tl">
                    <a:schemeClr val="bg1">
                      <a:lumMod val="95000"/>
                      <a:alpha val="43000"/>
                    </a:schemeClr>
                  </a:outerShdw>
                  <a:reflection stA="14000" endPos="55000" dir="5400000" sy="-100000" algn="bl" rotWithShape="0"/>
                </a:effectLst>
                <a:latin typeface="TH Chakra Petch" panose="02000506000000020004" pitchFamily="2" charset="-34"/>
                <a:cs typeface="TH Chakra Petch" panose="02000506000000020004" pitchFamily="2" charset="-34"/>
              </a:rPr>
              <a:t>Multimedia)</a:t>
            </a:r>
            <a:endParaRPr lang="th-TH" sz="11500" b="1" dirty="0">
              <a:ln cap="sq" cmpd="sng">
                <a:noFill/>
              </a:ln>
              <a:solidFill>
                <a:schemeClr val="bg1"/>
              </a:solidFill>
              <a:effectLst>
                <a:glow rad="190500">
                  <a:schemeClr val="accent4">
                    <a:satMod val="175000"/>
                    <a:alpha val="44000"/>
                  </a:schemeClr>
                </a:glow>
                <a:outerShdw blurRad="38100" dist="38100" dir="2700000" algn="tl">
                  <a:schemeClr val="bg1">
                    <a:lumMod val="95000"/>
                    <a:alpha val="43000"/>
                  </a:schemeClr>
                </a:outerShdw>
                <a:reflection stA="14000" endPos="55000" dir="5400000" sy="-100000" algn="bl" rotWithShape="0"/>
              </a:effectLst>
              <a:latin typeface="TH Chakra Petch" panose="02000506000000020004" pitchFamily="2" charset="-34"/>
              <a:cs typeface="TH Chakra Petch" panose="02000506000000020004" pitchFamily="2" charset="-34"/>
            </a:endParaRPr>
          </a:p>
        </p:txBody>
      </p:sp>
      <p:pic>
        <p:nvPicPr>
          <p:cNvPr id="4" name="รูปภาพ 3" title="มัลติมีเดีย ">
            <a:hlinkClick r:id="rId3" action="ppaction://hlinksldjump"/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166" r="6171" b="20568"/>
          <a:stretch/>
        </p:blipFill>
        <p:spPr>
          <a:xfrm>
            <a:off x="8119675" y="2967500"/>
            <a:ext cx="3776980" cy="947615"/>
          </a:xfrm>
          <a:prstGeom prst="rect">
            <a:avLst/>
          </a:prstGeom>
          <a:effectLst>
            <a:glow rad="127000">
              <a:schemeClr val="accent1">
                <a:alpha val="51000"/>
              </a:schemeClr>
            </a:glow>
            <a:reflection stA="0" endPos="30000" dist="50800" dir="5400000" sy="-100000" algn="bl" rotWithShape="0"/>
            <a:softEdge rad="63500"/>
          </a:effectLst>
          <a:scene3d>
            <a:camera prst="orthographicFront"/>
            <a:lightRig rig="threePt" dir="t"/>
          </a:scene3d>
          <a:sp3d>
            <a:bevelT/>
          </a:sp3d>
        </p:spPr>
      </p:pic>
      <p:sp>
        <p:nvSpPr>
          <p:cNvPr id="5" name="กล่องข้อความ 4"/>
          <p:cNvSpPr txBox="1"/>
          <p:nvPr/>
        </p:nvSpPr>
        <p:spPr>
          <a:xfrm>
            <a:off x="8890766" y="3221893"/>
            <a:ext cx="232117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3600" b="1" dirty="0" smtClean="0">
                <a:solidFill>
                  <a:srgbClr val="FF0000"/>
                </a:solidFill>
                <a:latin typeface="TH Chakra Petch" panose="02000506000000020004" pitchFamily="2" charset="-34"/>
                <a:cs typeface="TH Chakra Petch" panose="02000506000000020004" pitchFamily="2" charset="-34"/>
              </a:rPr>
              <a:t>มัลติมีเดีย</a:t>
            </a:r>
            <a:endParaRPr lang="th-TH" sz="3600" b="1" dirty="0">
              <a:solidFill>
                <a:srgbClr val="FF0000"/>
              </a:solidFill>
              <a:latin typeface="TH Chakra Petch" panose="02000506000000020004" pitchFamily="2" charset="-34"/>
              <a:cs typeface="TH Chakra Petch" panose="02000506000000020004" pitchFamily="2" charset="-34"/>
            </a:endParaRPr>
          </a:p>
        </p:txBody>
      </p:sp>
      <p:pic>
        <p:nvPicPr>
          <p:cNvPr id="7" name="รูปภาพ 6" title="มัลติมีเดีย ">
            <a:hlinkClick r:id="rId5" action="ppaction://hlinksldjump"/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166" r="6171" b="20568"/>
          <a:stretch/>
        </p:blipFill>
        <p:spPr>
          <a:xfrm>
            <a:off x="607623" y="1695281"/>
            <a:ext cx="3879970" cy="1061987"/>
          </a:xfrm>
          <a:prstGeom prst="rect">
            <a:avLst/>
          </a:prstGeom>
          <a:effectLst>
            <a:glow rad="127000">
              <a:schemeClr val="accent1">
                <a:alpha val="51000"/>
              </a:schemeClr>
            </a:glow>
            <a:reflection stA="0" endPos="30000" dist="50800" dir="5400000" sy="-100000" algn="bl" rotWithShape="0"/>
            <a:softEdge rad="63500"/>
          </a:effectLst>
          <a:scene3d>
            <a:camera prst="orthographicFront"/>
            <a:lightRig rig="threePt" dir="t"/>
          </a:scene3d>
          <a:sp3d>
            <a:bevelT/>
          </a:sp3d>
        </p:spPr>
      </p:pic>
      <p:sp>
        <p:nvSpPr>
          <p:cNvPr id="8" name="กล่องข้อความ 7"/>
          <p:cNvSpPr txBox="1"/>
          <p:nvPr/>
        </p:nvSpPr>
        <p:spPr>
          <a:xfrm>
            <a:off x="917668" y="1944957"/>
            <a:ext cx="349039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3600" b="1" dirty="0" smtClean="0">
                <a:solidFill>
                  <a:srgbClr val="FF0000"/>
                </a:solidFill>
                <a:latin typeface="TH Chakra Petch" panose="02000506000000020004" pitchFamily="2" charset="-34"/>
                <a:cs typeface="TH Chakra Petch" panose="02000506000000020004" pitchFamily="2" charset="-34"/>
              </a:rPr>
              <a:t>มัลติมีเดียเพื่อการนำเสนอ </a:t>
            </a:r>
            <a:endParaRPr lang="th-TH" sz="3600" b="1" dirty="0">
              <a:solidFill>
                <a:srgbClr val="FF0000"/>
              </a:solidFill>
              <a:latin typeface="TH Chakra Petch" panose="02000506000000020004" pitchFamily="2" charset="-34"/>
              <a:cs typeface="TH Chakra Petch" panose="02000506000000020004" pitchFamily="2" charset="-34"/>
            </a:endParaRPr>
          </a:p>
        </p:txBody>
      </p:sp>
      <p:pic>
        <p:nvPicPr>
          <p:cNvPr id="9" name="รูปภาพ 8" title="มัลติมีเดีย ">
            <a:hlinkClick r:id="rId6" action="ppaction://hlinksldjump"/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166" r="6171" b="20568"/>
          <a:stretch/>
        </p:blipFill>
        <p:spPr>
          <a:xfrm>
            <a:off x="607623" y="2806237"/>
            <a:ext cx="3879970" cy="1061987"/>
          </a:xfrm>
          <a:prstGeom prst="rect">
            <a:avLst/>
          </a:prstGeom>
          <a:effectLst>
            <a:glow rad="127000">
              <a:schemeClr val="accent1">
                <a:alpha val="51000"/>
              </a:schemeClr>
            </a:glow>
            <a:reflection stA="0" endPos="30000" dist="50800" dir="5400000" sy="-100000" algn="bl" rotWithShape="0"/>
            <a:softEdge rad="63500"/>
          </a:effectLst>
          <a:scene3d>
            <a:camera prst="orthographicFront"/>
            <a:lightRig rig="threePt" dir="t"/>
          </a:scene3d>
          <a:sp3d>
            <a:bevelT/>
          </a:sp3d>
        </p:spPr>
      </p:pic>
      <p:pic>
        <p:nvPicPr>
          <p:cNvPr id="12" name="รูปภาพ 11" title="มัลติมีเดีย ">
            <a:hlinkClick r:id="rId7" action="ppaction://hlinksldjump"/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166" r="6171" b="20568"/>
          <a:stretch/>
        </p:blipFill>
        <p:spPr>
          <a:xfrm>
            <a:off x="8119675" y="1849022"/>
            <a:ext cx="3417698" cy="915768"/>
          </a:xfrm>
          <a:prstGeom prst="rect">
            <a:avLst/>
          </a:prstGeom>
          <a:effectLst>
            <a:glow rad="127000">
              <a:schemeClr val="accent1">
                <a:alpha val="51000"/>
              </a:schemeClr>
            </a:glow>
            <a:reflection stA="0" endPos="30000" dist="50800" dir="5400000" sy="-100000" algn="bl" rotWithShape="0"/>
            <a:softEdge rad="63500"/>
          </a:effectLst>
          <a:scene3d>
            <a:camera prst="orthographicFront"/>
            <a:lightRig rig="threePt" dir="t"/>
          </a:scene3d>
          <a:sp3d>
            <a:bevelT/>
          </a:sp3d>
        </p:spPr>
      </p:pic>
      <p:sp>
        <p:nvSpPr>
          <p:cNvPr id="13" name="กล่องข้อความ 12"/>
          <p:cNvSpPr txBox="1"/>
          <p:nvPr/>
        </p:nvSpPr>
        <p:spPr>
          <a:xfrm>
            <a:off x="8750463" y="1944957"/>
            <a:ext cx="25154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3600" b="1" dirty="0" smtClean="0">
                <a:solidFill>
                  <a:srgbClr val="FF0000"/>
                </a:solidFill>
                <a:latin typeface="TH Chakra Petch" panose="02000506000000020004" pitchFamily="2" charset="-34"/>
                <a:cs typeface="TH Chakra Petch" panose="02000506000000020004" pitchFamily="2" charset="-34"/>
              </a:rPr>
              <a:t>เสียง (</a:t>
            </a:r>
            <a:r>
              <a:rPr lang="en-US" sz="3600" b="1" dirty="0" smtClean="0">
                <a:solidFill>
                  <a:srgbClr val="FF0000"/>
                </a:solidFill>
                <a:latin typeface="TH Chakra Petch" panose="02000506000000020004" pitchFamily="2" charset="-34"/>
                <a:cs typeface="TH Chakra Petch" panose="02000506000000020004" pitchFamily="2" charset="-34"/>
              </a:rPr>
              <a:t>Sound)</a:t>
            </a:r>
            <a:endParaRPr lang="th-TH" sz="3600" b="1" dirty="0">
              <a:solidFill>
                <a:srgbClr val="FF0000"/>
              </a:solidFill>
              <a:latin typeface="TH Chakra Petch" panose="02000506000000020004" pitchFamily="2" charset="-34"/>
              <a:cs typeface="TH Chakra Petch" panose="02000506000000020004" pitchFamily="2" charset="-34"/>
            </a:endParaRPr>
          </a:p>
        </p:txBody>
      </p:sp>
      <p:sp>
        <p:nvSpPr>
          <p:cNvPr id="14" name="กล่องข้อความ 13"/>
          <p:cNvSpPr txBox="1"/>
          <p:nvPr/>
        </p:nvSpPr>
        <p:spPr>
          <a:xfrm>
            <a:off x="917667" y="3065780"/>
            <a:ext cx="349039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3600" b="1" dirty="0" smtClean="0">
                <a:solidFill>
                  <a:srgbClr val="FF0000"/>
                </a:solidFill>
                <a:latin typeface="TH Chakra Petch" panose="02000506000000020004" pitchFamily="2" charset="-34"/>
                <a:cs typeface="TH Chakra Petch" panose="02000506000000020004" pitchFamily="2" charset="-34"/>
              </a:rPr>
              <a:t>มัลติมีเดียปฏิสัมพันธ์ </a:t>
            </a:r>
            <a:endParaRPr lang="th-TH" sz="3600" b="1" dirty="0">
              <a:solidFill>
                <a:srgbClr val="FF0000"/>
              </a:solidFill>
              <a:latin typeface="TH Chakra Petch" panose="02000506000000020004" pitchFamily="2" charset="-34"/>
              <a:cs typeface="TH Chakra Petch" panose="02000506000000020004" pitchFamily="2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825100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dirty="0" smtClean="0"/>
              <a:t>ภาพเคลื่อนไหว (</a:t>
            </a:r>
            <a:r>
              <a:rPr lang="en-US" dirty="0" smtClean="0"/>
              <a:t>Animation)</a:t>
            </a:r>
          </a:p>
          <a:p>
            <a:r>
              <a:rPr lang="th-TH" dirty="0" smtClean="0"/>
              <a:t>หมายถึง การนำภาพกราฟิกมาทำให้มีการเคลื่อนไหว เหมาะกับการนำเสนอเนื้อหาข้อมูล</a:t>
            </a:r>
          </a:p>
          <a:p>
            <a:r>
              <a:rPr lang="th-TH" dirty="0" smtClean="0"/>
              <a:t>ที่ต้องการให้เห็นขั้นตอน หรือการเปลี่ยนแปลง การสร้างภาพเคลื่อนไหวนั้นมีตั้งแต่การ</a:t>
            </a:r>
          </a:p>
          <a:p>
            <a:r>
              <a:rPr lang="th-TH" dirty="0" smtClean="0"/>
              <a:t>สร้างภาพอย่างง่ายโดยใช้ลายเส้นธรรมดา จนถึงการสร้างเป็นภาพ 3 มิติ เพื่อให้เห็นราย</a:t>
            </a:r>
          </a:p>
          <a:p>
            <a:r>
              <a:rPr lang="th-TH" dirty="0" smtClean="0"/>
              <a:t>ละเอียดได้อย่างชัดเจน</a:t>
            </a:r>
          </a:p>
          <a:p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7666652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dirty="0" smtClean="0"/>
              <a:t>มัลติมีเดีย (</a:t>
            </a:r>
            <a:r>
              <a:rPr lang="en-US" dirty="0" smtClean="0"/>
              <a:t>Multimedia)</a:t>
            </a:r>
          </a:p>
          <a:p>
            <a:r>
              <a:rPr lang="th-TH" dirty="0" smtClean="0"/>
              <a:t>มัลติมีเดีย หรือ สื่อประสม หรือ สื่อหลายแบบ ในปัจจุบันมีความหมายที่เปลี่ยนแปลงไปจาก</a:t>
            </a:r>
          </a:p>
          <a:p>
            <a:r>
              <a:rPr lang="th-TH" dirty="0" smtClean="0"/>
              <a:t>การใช้วัสดุอุปกรณ์ร่วมกันหลายชิ้นในการนำเสนอ กลายเป็นการใช้สื่ออิเล็กทรอนิกส์โดย</a:t>
            </a:r>
          </a:p>
          <a:p>
            <a:r>
              <a:rPr lang="th-TH" dirty="0" smtClean="0"/>
              <a:t>เฉพาะคอมพิวเตอร์ เพื่อถ่ายทอดข้อมูลข่าวสารที่ผสมผสานกันในหลายรูปแบบ เช่น</a:t>
            </a:r>
          </a:p>
          <a:p>
            <a:r>
              <a:rPr lang="th-TH" dirty="0" smtClean="0"/>
              <a:t>ข้อความ เสียง ภาพนิ่ง ภาพเคลื่อนไหว </a:t>
            </a:r>
            <a:r>
              <a:rPr lang="th-TH" dirty="0" err="1" smtClean="0"/>
              <a:t>วีดิ</a:t>
            </a:r>
            <a:r>
              <a:rPr lang="th-TH" dirty="0" smtClean="0"/>
              <a:t>ทัศน์ ก่อให้เกิดการรับรู้ที่หลากหลายไม่ว่าจะ</a:t>
            </a:r>
          </a:p>
          <a:p>
            <a:r>
              <a:rPr lang="th-TH" dirty="0" smtClean="0"/>
              <a:t>เป็นการได้เห็น (</a:t>
            </a:r>
            <a:r>
              <a:rPr lang="en-US" dirty="0" smtClean="0"/>
              <a:t>Visual) </a:t>
            </a:r>
            <a:r>
              <a:rPr lang="th-TH" dirty="0" smtClean="0"/>
              <a:t>การได้ยิน (</a:t>
            </a:r>
            <a:r>
              <a:rPr lang="en-US" dirty="0" smtClean="0"/>
              <a:t>Auditory) </a:t>
            </a:r>
            <a:r>
              <a:rPr lang="th-TH" dirty="0" smtClean="0"/>
              <a:t>หรือแม้กระทั่งความสามารถในการ</a:t>
            </a:r>
          </a:p>
          <a:p>
            <a:r>
              <a:rPr lang="th-TH" dirty="0" smtClean="0"/>
              <a:t>ปฏิสัมพันธ์โต้ตอบ (</a:t>
            </a:r>
            <a:r>
              <a:rPr lang="en-US" dirty="0" smtClean="0"/>
              <a:t>Interactive) </a:t>
            </a:r>
            <a:r>
              <a:rPr lang="th-TH" dirty="0" smtClean="0"/>
              <a:t>กับสื่อ</a:t>
            </a:r>
          </a:p>
          <a:p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2846961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dirty="0" smtClean="0"/>
              <a:t>รูปแบบของมัลติมีเดีย</a:t>
            </a:r>
          </a:p>
          <a:p>
            <a:r>
              <a:rPr lang="th-TH" dirty="0" smtClean="0"/>
              <a:t>1. มัลติมีเดียเพื่อการนำเสนอ (</a:t>
            </a:r>
            <a:r>
              <a:rPr lang="en-US" dirty="0" smtClean="0"/>
              <a:t>Presentation Multimedia)</a:t>
            </a:r>
          </a:p>
          <a:p>
            <a:r>
              <a:rPr lang="th-TH" dirty="0" smtClean="0"/>
              <a:t>มุ่งสร้างความตื่นตาตื่นใจ น่าสนใจ น่าติดตาม และถ่ายทอดผ่านประสาทสัมผัสที่หลาก</a:t>
            </a:r>
          </a:p>
          <a:p>
            <a:r>
              <a:rPr lang="th-TH" dirty="0" smtClean="0"/>
              <a:t>หลายผ่านตัวอักษร ภาพและเสียง เน้นการนำไปใช้งานเพื่อเสนอข้อมูลข่าวสารที่ผู้ผลิต</a:t>
            </a:r>
          </a:p>
          <a:p>
            <a:r>
              <a:rPr lang="th-TH" dirty="0" smtClean="0"/>
              <a:t>วางแผนการนำเสนอเป็นขั้นตอนไว้เรียบร้อยแล้ว เช่น มัลติมีเดียแนะนำองค์กร การแสดง</a:t>
            </a:r>
          </a:p>
          <a:p>
            <a:r>
              <a:rPr lang="th-TH" dirty="0" smtClean="0"/>
              <a:t>แสงสีเสียง โฆษณาเปิดตัวสินค้า หรือในลักษณะประกอบการบรรยาย โดยที่ผู้ใช้และสื่อ</a:t>
            </a:r>
          </a:p>
          <a:p>
            <a:r>
              <a:rPr lang="th-TH" dirty="0" smtClean="0"/>
              <a:t>แทบจะไม่</a:t>
            </a:r>
            <a:r>
              <a:rPr lang="th-TH" dirty="0" err="1" smtClean="0"/>
              <a:t>มีปฏิบ</a:t>
            </a:r>
            <a:r>
              <a:rPr lang="th-TH" dirty="0" smtClean="0"/>
              <a:t>สัมพันธ์โต้ตอบกัน มัลติมีเดียลักษณะนี้จัดเป็นการสื่อสารแบบทางเดียว</a:t>
            </a:r>
          </a:p>
          <a:p>
            <a:r>
              <a:rPr lang="th-TH" dirty="0" smtClean="0"/>
              <a:t>(</a:t>
            </a:r>
            <a:r>
              <a:rPr lang="en-US" dirty="0" smtClean="0"/>
              <a:t>One way Communication)</a:t>
            </a:r>
          </a:p>
          <a:p>
            <a:endParaRPr lang="th-TH" dirty="0"/>
          </a:p>
        </p:txBody>
      </p:sp>
      <p:sp>
        <p:nvSpPr>
          <p:cNvPr id="4" name="สี่เหลี่ยมผืนผ้า 3"/>
          <p:cNvSpPr/>
          <p:nvPr/>
        </p:nvSpPr>
        <p:spPr>
          <a:xfrm>
            <a:off x="4884771" y="3152322"/>
            <a:ext cx="2422458" cy="55335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h-TH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ngsana New" panose="02020603050405020304" pitchFamily="18" charset="-34"/>
              </a:rPr>
              <a:t>มัลติมีเดีย (</a:t>
            </a:r>
            <a:r>
              <a:rPr lang="en-US" dirty="0" smtClean="0">
                <a:effectLst/>
                <a:latin typeface="Angsana New" panose="02020603050405020304" pitchFamily="18" charset="-34"/>
                <a:ea typeface="Calibri" panose="020F0502020204030204" pitchFamily="34" charset="0"/>
                <a:cs typeface="Cordia New" panose="020B0304020202020204" pitchFamily="34" charset="-34"/>
              </a:rPr>
              <a:t>Multimedia)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Cordia New" panose="020B03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020443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h-TH" dirty="0" smtClean="0"/>
              <a:t>2. มัลติมีเดียปฏิสัมพันธ์ (</a:t>
            </a:r>
            <a:r>
              <a:rPr lang="en-US" dirty="0" smtClean="0"/>
              <a:t>Interactive Multimedia)</a:t>
            </a:r>
          </a:p>
          <a:p>
            <a:r>
              <a:rPr lang="th-TH" dirty="0" smtClean="0"/>
              <a:t>เน้นให้ผู้ใช้สามารถโต้ตอบสื่อสารกับสื่อได้โดยตรงผ่านโปรแกรมมัลติมีเดียที่มีลักษณะของ</a:t>
            </a:r>
          </a:p>
          <a:p>
            <a:r>
              <a:rPr lang="th-TH" dirty="0" smtClean="0"/>
              <a:t>สื่อหลายมิติ</a:t>
            </a:r>
            <a:r>
              <a:rPr lang="th-TH" dirty="0" err="1" smtClean="0"/>
              <a:t>หรือไฮเพอร์</a:t>
            </a:r>
            <a:r>
              <a:rPr lang="th-TH" dirty="0" smtClean="0"/>
              <a:t>มี</a:t>
            </a:r>
            <a:r>
              <a:rPr lang="th-TH" dirty="0" err="1" smtClean="0"/>
              <a:t>เดีย</a:t>
            </a:r>
            <a:r>
              <a:rPr lang="th-TH" dirty="0" smtClean="0"/>
              <a:t> (</a:t>
            </a:r>
            <a:r>
              <a:rPr lang="en-US" dirty="0" smtClean="0"/>
              <a:t>Hypermedia) </a:t>
            </a:r>
            <a:r>
              <a:rPr lang="th-TH" dirty="0" smtClean="0"/>
              <a:t>นอกจากผู้ใช้จะสามารถดูข้อมูลได้หลาก</a:t>
            </a:r>
          </a:p>
          <a:p>
            <a:r>
              <a:rPr lang="th-TH" dirty="0" smtClean="0"/>
              <a:t>หลายเช่นเดียวกับรูปแบบมัลติมีเดียเพื่อการนำเสนอแล้ว ผู้ใช้ยังสามารถสื่อสารโต้ตอบกับ</a:t>
            </a:r>
          </a:p>
          <a:p>
            <a:r>
              <a:rPr lang="th-TH" dirty="0" smtClean="0"/>
              <a:t>บทเรียนผ่านการคลิกเมาส์ แป้นพิมพ์ หรืออุปกรณ์อื่น ๆ เพื่อสื่อสารกับคอมพิวเตอร์</a:t>
            </a:r>
          </a:p>
          <a:p>
            <a:r>
              <a:rPr lang="th-TH" dirty="0" smtClean="0"/>
              <a:t>มัลติมีเดียรูปแบบนี้จึงจัดเป็นการสื่อสารแบบสองทาง (</a:t>
            </a:r>
            <a:r>
              <a:rPr lang="en-US" dirty="0" smtClean="0"/>
              <a:t>Two way Communication)</a:t>
            </a:r>
          </a:p>
          <a:p>
            <a:r>
              <a:rPr lang="th-TH" dirty="0" smtClean="0"/>
              <a:t>ในปัจจุบัน ยังเพิ่มความสามารถในการติดต่อสื่อสารที่นอกเหนือจากการโต้ตอบกับ</a:t>
            </a:r>
          </a:p>
          <a:p>
            <a:r>
              <a:rPr lang="th-TH" dirty="0" smtClean="0"/>
              <a:t>โปรแกรมแล้ว ผู้ใช้ยังสามารถโต้ตอบสื่อสารกับผู้ใช้</a:t>
            </a:r>
            <a:r>
              <a:rPr lang="th-TH" dirty="0" err="1" smtClean="0"/>
              <a:t>คนอืี่น</a:t>
            </a:r>
            <a:r>
              <a:rPr lang="th-TH" dirty="0" smtClean="0"/>
              <a:t> ๆ ในระบบเครือข่ายขนาดเล็ก</a:t>
            </a:r>
          </a:p>
          <a:p>
            <a:r>
              <a:rPr lang="th-TH" dirty="0" smtClean="0"/>
              <a:t>(</a:t>
            </a:r>
            <a:r>
              <a:rPr lang="en-US" dirty="0" smtClean="0"/>
              <a:t>LAN) </a:t>
            </a:r>
            <a:r>
              <a:rPr lang="th-TH" dirty="0" smtClean="0"/>
              <a:t>หรือแม้กระทั่งเครือข่ายอินเทอร์เน็ต (</a:t>
            </a:r>
            <a:r>
              <a:rPr lang="en-US" dirty="0" smtClean="0"/>
              <a:t>Internet) </a:t>
            </a:r>
            <a:r>
              <a:rPr lang="th-TH" dirty="0" smtClean="0"/>
              <a:t>ที่เชื่อมโยงโลกเข้าด้วยกัน</a:t>
            </a:r>
          </a:p>
          <a:p>
            <a:r>
              <a:rPr lang="th-TH" dirty="0" smtClean="0"/>
              <a:t>ส่วนประกอบของมัลติมีเดีย</a:t>
            </a:r>
          </a:p>
          <a:p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466078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dirty="0" err="1" smtClean="0"/>
              <a:t>วีดิ</a:t>
            </a:r>
            <a:r>
              <a:rPr lang="th-TH" dirty="0" smtClean="0"/>
              <a:t>ทัศน์ (</a:t>
            </a:r>
            <a:r>
              <a:rPr lang="en-US" dirty="0" smtClean="0"/>
              <a:t>Video)</a:t>
            </a:r>
          </a:p>
          <a:p>
            <a:r>
              <a:rPr lang="th-TH" dirty="0" smtClean="0"/>
              <a:t>สามารถแสดงผลได้ทั้งภาพเคลื่อนไหว และเสียงไปพร้อมกัน ทำให้เกิดความน่าสนใจใน</a:t>
            </a:r>
          </a:p>
          <a:p>
            <a:r>
              <a:rPr lang="th-TH" dirty="0" smtClean="0"/>
              <a:t>การนำเสนอ</a:t>
            </a:r>
          </a:p>
          <a:p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8852154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dirty="0" smtClean="0"/>
              <a:t>เสียง (</a:t>
            </a:r>
            <a:r>
              <a:rPr lang="en-US" dirty="0" smtClean="0"/>
              <a:t>Sound)</a:t>
            </a:r>
          </a:p>
          <a:p>
            <a:r>
              <a:rPr lang="th-TH" dirty="0" smtClean="0"/>
              <a:t>ซึ่งบันทึกและเก็บไว้ใน</a:t>
            </a:r>
            <a:r>
              <a:rPr lang="th-TH" dirty="0" err="1" smtClean="0"/>
              <a:t>รูปแบบดิจิทัล</a:t>
            </a:r>
            <a:r>
              <a:rPr lang="th-TH" dirty="0" smtClean="0"/>
              <a:t> ที่สามารถนำมาเล่นซ้ำได้ เช่น เสียงพูด เสียง</a:t>
            </a:r>
          </a:p>
          <a:p>
            <a:r>
              <a:rPr lang="th-TH" dirty="0" smtClean="0"/>
              <a:t>บรรยายประกอบข้อความหรือภาพ หรือสร้างความน่าสนใจให้มากขึ้น เช่น การใช้เสียง</a:t>
            </a:r>
          </a:p>
          <a:p>
            <a:r>
              <a:rPr lang="th-TH" dirty="0" smtClean="0"/>
              <a:t>เพลงบรรยาย เสียงประกอบ (</a:t>
            </a:r>
            <a:r>
              <a:rPr lang="en-US" dirty="0" smtClean="0"/>
              <a:t>Sound Effect) </a:t>
            </a:r>
            <a:r>
              <a:rPr lang="th-TH" dirty="0" smtClean="0"/>
              <a:t>ให้ตื่นเต้น เร้าใจ เป็นต้น</a:t>
            </a:r>
          </a:p>
          <a:p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35724064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dirty="0" smtClean="0"/>
              <a:t>ตัวอักษร (</a:t>
            </a:r>
            <a:r>
              <a:rPr lang="en-US" dirty="0" smtClean="0"/>
              <a:t>Text)</a:t>
            </a:r>
          </a:p>
          <a:p>
            <a:r>
              <a:rPr lang="th-TH" dirty="0" smtClean="0"/>
              <a:t>รวมทั้งตัวเลขและสัญลักษณ์พิเศษต่าง ๆ นับเป็นองค์ประกอบพื้นฐานของมัลติมีเดีย</a:t>
            </a:r>
          </a:p>
          <a:p>
            <a:r>
              <a:rPr lang="th-TH" dirty="0" smtClean="0"/>
              <a:t>มีรูปแบบ ขนาดและสีที่มากมาย จากการพิมพ์ จากการสแกนมาหรือสร้างเป็นภาพขึ้นมา</a:t>
            </a:r>
          </a:p>
          <a:p>
            <a:r>
              <a:rPr lang="th-TH" dirty="0" smtClean="0"/>
              <a:t>ด้วยโปรแกรม คอมพิวเตอร์ และลักษณะของตัวอักษรที่ใช้ในการเชื่อมโยงไปสู่ข้อมูลอื่น ๆ</a:t>
            </a:r>
          </a:p>
          <a:p>
            <a:r>
              <a:rPr lang="th-TH" dirty="0" smtClean="0"/>
              <a:t>ซึ่งเรียกว่า </a:t>
            </a:r>
            <a:r>
              <a:rPr lang="en-US" dirty="0" smtClean="0"/>
              <a:t>Hypertext</a:t>
            </a:r>
          </a:p>
          <a:p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41343419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dirty="0" smtClean="0"/>
              <a:t>ภาพนิ่ง (</a:t>
            </a:r>
            <a:r>
              <a:rPr lang="en-US" dirty="0" smtClean="0"/>
              <a:t>Still Images)</a:t>
            </a:r>
          </a:p>
          <a:p>
            <a:r>
              <a:rPr lang="th-TH" dirty="0" smtClean="0"/>
              <a:t>เป็นภาพที่ไม่มีการเคลื่อนไหว สามารถถ่ายทอดความหมายได้ดีกว่าข้อความหรือตัวอักษร</a:t>
            </a:r>
          </a:p>
          <a:p>
            <a:r>
              <a:rPr lang="th-TH" dirty="0" smtClean="0"/>
              <a:t>ภาพนิ่งสามารถผลิตได้หลายวิธี เช่น ภาพที่ได้จากการถ่ายภาพ ภาพลายเส้นและกราฟิก</a:t>
            </a:r>
          </a:p>
          <a:p>
            <a:r>
              <a:rPr lang="th-TH" dirty="0" smtClean="0"/>
              <a:t>ที่ได้จากการวาดด้วยมือหรือโปรแกรมคอมพิวเตอร์ ภาพที่ได้จากการสแกน เป็นต้น</a:t>
            </a:r>
          </a:p>
          <a:p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32437421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dirty="0" smtClean="0"/>
              <a:t>ปฏิสัมพันธ์ (</a:t>
            </a:r>
            <a:r>
              <a:rPr lang="en-US" dirty="0" smtClean="0"/>
              <a:t>Interactive)</a:t>
            </a:r>
          </a:p>
          <a:p>
            <a:r>
              <a:rPr lang="th-TH" dirty="0" smtClean="0"/>
              <a:t>หมายถึง การที่ผู้ใช้สามารถโต้ตอบสื่อสารกับโปรแกรมมัลติมีเดีย ไม่ว่าจะเป็นการเลือกดู</a:t>
            </a:r>
          </a:p>
          <a:p>
            <a:r>
              <a:rPr lang="th-TH" dirty="0" smtClean="0"/>
              <a:t>ข้อมูลที่สนใจ หรือการสั่งงานให้โปรกแกรมแสดงผลในรูปแบบที่ต้องการ โดยใช้สื่อสาร</a:t>
            </a:r>
          </a:p>
          <a:p>
            <a:r>
              <a:rPr lang="th-TH" dirty="0" smtClean="0"/>
              <a:t>ผ่านอุปกรณ์พื้นฐาน เช่น การคลิกเมาส์ การกดแป้นพิมพ์ หรืออุปกรณ์ขั้นสูง เช่น</a:t>
            </a:r>
          </a:p>
          <a:p>
            <a:r>
              <a:rPr lang="th-TH" dirty="0" smtClean="0"/>
              <a:t>การสัมผัสหน้าจอ การสั่งงานด้วยเสียง</a:t>
            </a:r>
          </a:p>
          <a:p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1984446921"/>
      </p:ext>
    </p:extLst>
  </p:cSld>
  <p:clrMapOvr>
    <a:masterClrMapping/>
  </p:clrMapOvr>
</p:sld>
</file>

<file path=ppt/theme/theme1.xml><?xml version="1.0" encoding="utf-8"?>
<a:theme xmlns:a="http://schemas.openxmlformats.org/drawingml/2006/main" name="ธีมของ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64</TotalTime>
  <Words>639</Words>
  <Application>Microsoft Office PowerPoint</Application>
  <PresentationFormat>แบบจอกว้าง</PresentationFormat>
  <Paragraphs>57</Paragraphs>
  <Slides>10</Slides>
  <Notes>0</Notes>
  <HiddenSlides>0</HiddenSlides>
  <MMClips>0</MMClips>
  <ScaleCrop>false</ScaleCrop>
  <HeadingPairs>
    <vt:vector size="6" baseType="variant">
      <vt:variant>
        <vt:lpstr>ฟอนต์ที่ถูกใช้</vt:lpstr>
      </vt:variant>
      <vt:variant>
        <vt:i4>6</vt:i4>
      </vt:variant>
      <vt:variant>
        <vt:lpstr>ธีม</vt:lpstr>
      </vt:variant>
      <vt:variant>
        <vt:i4>1</vt:i4>
      </vt:variant>
      <vt:variant>
        <vt:lpstr>ชื่อเรื่องสไลด์</vt:lpstr>
      </vt:variant>
      <vt:variant>
        <vt:i4>10</vt:i4>
      </vt:variant>
    </vt:vector>
  </HeadingPairs>
  <TitlesOfParts>
    <vt:vector size="17" baseType="lpstr">
      <vt:lpstr>Angsana New</vt:lpstr>
      <vt:lpstr>Arial</vt:lpstr>
      <vt:lpstr>Calibri</vt:lpstr>
      <vt:lpstr>Calibri Light</vt:lpstr>
      <vt:lpstr>Cordia New</vt:lpstr>
      <vt:lpstr>TH Chakra Petch</vt:lpstr>
      <vt:lpstr>ธีมของ Office</vt:lpstr>
      <vt:lpstr>สื่อมัลติมีเดีย (Multimedia)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มัลติมีเดีย (Multimedia)</dc:title>
  <dc:creator>CCS</dc:creator>
  <cp:lastModifiedBy>CCS</cp:lastModifiedBy>
  <cp:revision>7</cp:revision>
  <dcterms:created xsi:type="dcterms:W3CDTF">2015-08-23T15:00:46Z</dcterms:created>
  <dcterms:modified xsi:type="dcterms:W3CDTF">2015-08-24T01:34:54Z</dcterms:modified>
</cp:coreProperties>
</file>