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7" r:id="rId3"/>
    <p:sldId id="274" r:id="rId4"/>
    <p:sldId id="275" r:id="rId5"/>
    <p:sldId id="276" r:id="rId6"/>
    <p:sldId id="258" r:id="rId7"/>
    <p:sldId id="277" r:id="rId8"/>
    <p:sldId id="279" r:id="rId9"/>
    <p:sldId id="278" r:id="rId10"/>
    <p:sldId id="280" r:id="rId11"/>
    <p:sldId id="281" r:id="rId12"/>
    <p:sldId id="282" r:id="rId13"/>
    <p:sldId id="259" r:id="rId14"/>
    <p:sldId id="260" r:id="rId15"/>
    <p:sldId id="261" r:id="rId16"/>
    <p:sldId id="262" r:id="rId17"/>
    <p:sldId id="263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23DC2-4043-493A-9250-C11AF40BBBBB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1D876-0BD4-4E6A-AE0C-869C3171FB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9519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039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724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325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442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9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14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933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049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133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07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358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EBB1-B832-40C6-B901-EDB0247BA200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57188-B496-41B0-AE8C-F63DA475BE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288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th-TH" b="1" dirty="0">
                <a:ea typeface="Calibri"/>
                <a:cs typeface="TH SarabunPSK"/>
              </a:rPr>
              <a:t>ประโยชน์ของระบบเครือข่ายคอมพิวเตอร์ </a:t>
            </a:r>
            <a:endParaRPr lang="en-US" sz="3200" b="1" dirty="0">
              <a:ea typeface="Calibri"/>
              <a:cs typeface="Cordia New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280920" cy="4680520"/>
          </a:xfrm>
        </p:spPr>
        <p:txBody>
          <a:bodyPr>
            <a:noAutofit/>
          </a:bodyPr>
          <a:lstStyle/>
          <a:p>
            <a:pPr algn="thaiDist"/>
            <a:r>
              <a:rPr lang="th-TH" sz="2800" dirty="0" smtClean="0">
                <a:solidFill>
                  <a:schemeClr val="tx1"/>
                </a:solidFill>
                <a:latin typeface="+mj-lt"/>
                <a:ea typeface="Calibri"/>
                <a:cs typeface="TH SarabunPSK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+mj-lt"/>
                <a:ea typeface="Calibri"/>
                <a:cs typeface="TH SarabunPSK"/>
              </a:rPr>
              <a:t>ระบบเครือข่ายคอมพิวเตอร์หนึ่งเครือข่ายจะมีการทำงานรวมกันเป็นกลุ่ม ที่เรียกว่า กลุ่มงาน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Calibri"/>
                <a:cs typeface="TH SarabunPSK"/>
              </a:rPr>
              <a:t>workgroup  </a:t>
            </a:r>
            <a:r>
              <a:rPr lang="th-TH" dirty="0" smtClean="0">
                <a:solidFill>
                  <a:schemeClr val="tx1"/>
                </a:solidFill>
                <a:latin typeface="+mj-lt"/>
                <a:ea typeface="Calibri"/>
                <a:cs typeface="TH SarabunPSK"/>
              </a:rPr>
              <a:t>แต่เมื่อเชื่อมโยงหลายๆ กลุ่มงานเข้าด้วยกัน   ก็จะเป็นเครือข่ายขององค์กร และถ้าเชื่อมโยงระหว่างองค์กรผ่านเครือข่ายแวน ก็จะได้เครือข่ายขนาดใหญ่ขึ้น  </a:t>
            </a:r>
          </a:p>
          <a:p>
            <a:pPr algn="thaiDist"/>
            <a:r>
              <a:rPr lang="th-TH" dirty="0" smtClean="0">
                <a:solidFill>
                  <a:schemeClr val="tx1"/>
                </a:solidFill>
                <a:latin typeface="+mj-lt"/>
                <a:ea typeface="Calibri"/>
                <a:cs typeface="TH SarabunPSK"/>
              </a:rPr>
              <a:t>          การประยุกต์ใช้งานเครือข่ายคอมพิวเตอร์เป็นไปอย่างกว้างขวางและสามารถใช้ประโยชน์ได้มากมาย ทั้งนี้เพราะระบบเครือข่ายคอมพิวเตอร์ ทำให้เกิดการเชื่อมโยงอุปกรณ์ต่างๆ เข้าด้วยกัน และสื่อสารข้อมูลระหว่างกันได้ </a:t>
            </a:r>
            <a:endParaRPr lang="th-TH" dirty="0">
              <a:solidFill>
                <a:schemeClr val="tx1"/>
              </a:solidFill>
              <a:latin typeface="+mj-lt"/>
              <a:ea typeface="Calibri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91114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5256584"/>
          </a:xfrm>
        </p:spPr>
        <p:txBody>
          <a:bodyPr>
            <a:normAutofit fontScale="90000"/>
          </a:bodyPr>
          <a:lstStyle/>
          <a:p>
            <a:pPr algn="thaiDist">
              <a:spcAft>
                <a:spcPts val="0"/>
              </a:spcAft>
            </a:pPr>
            <a:r>
              <a:rPr lang="en-US" dirty="0">
                <a:latin typeface="TH SarabunPSK"/>
                <a:ea typeface="Calibri"/>
                <a:cs typeface="TH SarabunPSK"/>
              </a:rPr>
              <a:t>	</a:t>
            </a:r>
            <a:r>
              <a:rPr lang="en-US" sz="3300" b="1" dirty="0">
                <a:latin typeface="TH SarabunPSK" pitchFamily="34" charset="-34"/>
                <a:ea typeface="Calibri"/>
                <a:cs typeface="TH SarabunPSK" pitchFamily="34" charset="-34"/>
              </a:rPr>
              <a:t>Share Data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ปัญหาที่เกิดขึ้นแน่นอน สำหรับการใช้งานเครื่องคอมพิวเตอร์ (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แยกกันก็คือ ในกรณีที่เราต้องการข้อมูลของคอมพิวเตอร์ (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เครื่องหนึ่ง จะต้อง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Copy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ลงในแผ่น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Disk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แล้วนำไปเรียกใช้จากเครื่องคอมพิวเตอร์ (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อีกเครื่องหนึ่ง โดยเฉพาะอย่างยิ่ง ถ้าข้อมูลนั้นมีขนาดใหญ่หรือต้องการข้อมูลร่วมกันบ่อย ๆ จะทำให้เสียเวลาในการ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Copy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ข้อมูลมาก ถ้านำระบบ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มาใช้งานข้อมูล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แต่ละคนจะถูกเก็บไว้ในที่เดียวกันก็คือ </a:t>
            </a:r>
            <a:r>
              <a:rPr lang="en-US" sz="3300" dirty="0" err="1">
                <a:latin typeface="TH SarabunPSK" pitchFamily="34" charset="-34"/>
                <a:ea typeface="Calibri"/>
                <a:cs typeface="TH SarabunPSK" pitchFamily="34" charset="-34"/>
              </a:rPr>
              <a:t>Harddisk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ของ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File Server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ดังนั้น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แต่ละคนจะสามารถใช้ข้อมูลซึ่งกันและกันได้ทันที แต่ทั้งนี้ขึ้นอยู่กับการกำหนดสิทธิ์ในการเรียกใช้ข้อมูลของแต่ละ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ซึ่งจะสามารถกำหนดไว้ว่า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คนใดจะสามารถใช้งานข้อมูลได้ถึงระดับใดบ้าง</a:t>
            </a:r>
            <a:endParaRPr lang="en-US" sz="3300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9636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208912" cy="5256584"/>
          </a:xfrm>
        </p:spPr>
        <p:txBody>
          <a:bodyPr>
            <a:noAutofit/>
          </a:bodyPr>
          <a:lstStyle/>
          <a:p>
            <a:pPr algn="thaiDist">
              <a:spcAft>
                <a:spcPts val="0"/>
              </a:spcAft>
            </a:pPr>
            <a:r>
              <a:rPr lang="en-US" sz="3200" dirty="0" smtClean="0">
                <a:ea typeface="Calibri"/>
                <a:cs typeface="TH SarabunPSK"/>
              </a:rPr>
              <a:t>	</a:t>
            </a:r>
            <a:r>
              <a:rPr lang="th-TH" sz="3200" dirty="0" smtClean="0">
                <a:ea typeface="Calibri"/>
                <a:cs typeface="TH SarabunPSK"/>
              </a:rPr>
              <a:t>ใน</a:t>
            </a:r>
            <a:r>
              <a:rPr lang="th-TH" sz="3200" dirty="0">
                <a:ea typeface="Calibri"/>
                <a:cs typeface="TH SarabunPSK"/>
              </a:rPr>
              <a:t>การระบบงานของเครื่องคอมพิวเตอร์ (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เมื่อต้องการนำเครื่องคอมพิวเตอร์ (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PC)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มาเชื่อมต่อกับระบบอื่น เช่น 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Mainframe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หรือ 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Computer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จะต้องมีอุปกรณ์เชื่อมต่อพิเศษเพื่อให้เครื่องคอมพิวเตอร์ (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นั้นสามารถทำงานร่วมกับระบบอื่นได้ จะเรียกขบวนการนี้ว่า 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Terminal Emulation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ปัญหาก็คือ เครื่องคอมพิวเตอร์ (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1 เครื่องจะต้องมีอุปกรณ์ พิเศษต่อเชื่อม 1 ชุด ซึ่งปกติจะมีราคาสูงมาก เมื่อมีการทำงาน</a:t>
            </a:r>
            <a:r>
              <a:rPr lang="th-TH" sz="3200" dirty="0" err="1">
                <a:latin typeface="TH SarabunPSK" pitchFamily="34" charset="-34"/>
                <a:ea typeface="Calibri"/>
                <a:cs typeface="TH SarabunPSK" pitchFamily="34" charset="-34"/>
              </a:rPr>
              <a:t>ที่มาก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ขึ้น การต่อเชื่อมกันกับเครื่องคอมพิวเตอร์ (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เพียง 1 ชุด อาจไม่เพียงพอในการใช้งาน อาจจำเป็นต้องต่อมากยิ่งขึ้น ทำให้สิ้นเปลืองค่าใช้จ่าย</a:t>
            </a:r>
            <a:r>
              <a:rPr lang="th-TH" sz="3200" dirty="0">
                <a:ea typeface="Calibri"/>
                <a:cs typeface="TH SarabunPSK"/>
              </a:rPr>
              <a:t>มากขึ้น</a:t>
            </a:r>
            <a:r>
              <a:rPr lang="en-US" sz="3200" dirty="0">
                <a:ea typeface="Calibri"/>
                <a:cs typeface="TH SarabunPSK"/>
              </a:rPr>
              <a:t/>
            </a:r>
            <a:br>
              <a:rPr lang="en-US" sz="3200" dirty="0">
                <a:ea typeface="Calibri"/>
                <a:cs typeface="TH SarabunPSK"/>
              </a:rPr>
            </a:br>
            <a:endParaRPr lang="en-US" sz="3200" dirty="0">
              <a:ea typeface="Calibri"/>
              <a:cs typeface="TH SarabunPSK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539552" y="1047056"/>
            <a:ext cx="540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b="1" dirty="0">
                <a:ea typeface="Calibri"/>
                <a:cs typeface="TH SarabunPSK"/>
              </a:rPr>
              <a:t>การเชื่อมต่อกับระบบอื่น</a:t>
            </a:r>
            <a:endParaRPr lang="th-TH" sz="4400" b="1" dirty="0"/>
          </a:p>
        </p:txBody>
      </p:sp>
    </p:spTree>
    <p:extLst>
      <p:ext uri="{BB962C8B-B14F-4D97-AF65-F5344CB8AC3E}">
        <p14:creationId xmlns:p14="http://schemas.microsoft.com/office/powerpoint/2010/main" val="43777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1816497"/>
            <a:ext cx="8029400" cy="3528393"/>
          </a:xfrm>
        </p:spPr>
        <p:txBody>
          <a:bodyPr>
            <a:noAutofit/>
          </a:bodyPr>
          <a:lstStyle/>
          <a:p>
            <a:pPr algn="thaiDist"/>
            <a:r>
              <a:rPr lang="th-TH" sz="3200" dirty="0" smtClean="0">
                <a:ea typeface="Calibri"/>
                <a:cs typeface="TH SarabunPSK"/>
              </a:rPr>
              <a:t>	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แต่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ถ้ามีระบบ 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อยู่แล้ว สามารถที่จะนำ เครื่องคอมพิวเตอร์ (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และอุปกรณ์เชื่อมต่อสำหรับระบบอื่น เพียง 1 ชุด หลังจากนั้น 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Workstation </a:t>
            </a:r>
            <a:r>
              <a:rPr lang="th-TH" sz="3200" dirty="0">
                <a:latin typeface="TH SarabunPSK" pitchFamily="34" charset="-34"/>
                <a:ea typeface="Calibri"/>
                <a:cs typeface="TH SarabunPSK" pitchFamily="34" charset="-34"/>
              </a:rPr>
              <a:t>เครื่องอื่นที่ไม่มีอุปกรณ์ต่อเชื่อมนี้ก็สามารถเชื่อมต่อกับระบบอื่นได้ด้วย เสมือนมี อุปกรณ์เชื่อมต่อติดตั้งทีเครื่องของตนเอง ลักษณะนี้เรียกว่า </a:t>
            </a:r>
            <a:r>
              <a:rPr lang="en-US" sz="3200" dirty="0">
                <a:latin typeface="TH SarabunPSK" pitchFamily="34" charset="-34"/>
                <a:ea typeface="Calibri"/>
                <a:cs typeface="TH SarabunPSK" pitchFamily="34" charset="-34"/>
              </a:rPr>
              <a:t>Gateway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539552" y="1047056"/>
            <a:ext cx="540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b="1" dirty="0">
                <a:solidFill>
                  <a:prstClr val="black"/>
                </a:solidFill>
                <a:ea typeface="Calibri"/>
                <a:cs typeface="TH SarabunPSK"/>
              </a:rPr>
              <a:t>การเชื่อมต่อกับระบบอื่น</a:t>
            </a:r>
            <a:endParaRPr lang="th-TH" sz="4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05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effectLst/>
                <a:ea typeface="Calibri"/>
                <a:cs typeface="TH SarabunPSK"/>
              </a:rPr>
              <a:t>สามารถติดต่อสื่อสารระยะไกลได้(</a:t>
            </a:r>
            <a:r>
              <a:rPr lang="en-US" b="1" dirty="0" smtClean="0">
                <a:effectLst/>
                <a:latin typeface="TH SarabunPSK"/>
                <a:ea typeface="Calibri"/>
              </a:rPr>
              <a:t>Telecommunication) 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512" y="1916832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 smtClean="0">
                <a:ea typeface="Calibri"/>
                <a:cs typeface="TH SarabunPSK"/>
              </a:rPr>
              <a:t>	การ</a:t>
            </a:r>
            <a:r>
              <a:rPr lang="th-TH" dirty="0">
                <a:ea typeface="Calibri"/>
                <a:cs typeface="TH SarabunPSK"/>
              </a:rPr>
              <a:t>เชื่อมต่อคอมพิวเตอร์ เป็นเครือข่าย ทั้งประเภทเครือข่าย 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LAN , MAN </a:t>
            </a:r>
            <a:r>
              <a:rPr lang="th-TH" dirty="0">
                <a:latin typeface="TH SarabunPSK" pitchFamily="34" charset="-34"/>
                <a:ea typeface="Calibri"/>
                <a:cs typeface="TH SarabunPSK" pitchFamily="34" charset="-34"/>
              </a:rPr>
              <a:t>และ 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WAN </a:t>
            </a:r>
            <a:r>
              <a:rPr lang="th-TH" dirty="0">
                <a:ea typeface="Calibri"/>
                <a:cs typeface="TH SarabunPSK"/>
              </a:rPr>
              <a:t>ทำให้คอมพิวเตอร์ สามารถสื่อสารแลกเปลี่ยนข้อมูล ระยะไกลได ้โดยใช้ซอฟต์แวร์ประยุกต์ ทางด้านการติดต่อสื่อสาร โดยเฉพาะอย่างยิ่ง ในระบบเครือข่ายอินเทอร์เน็ต มีการให้บริการต่าง ๆ มากมาย เช่น การโอนย้ายไฟล์ข้อมูล การใช้จดหมายอิเล็กทรอนิกส์ </a:t>
            </a:r>
            <a:r>
              <a:rPr lang="th-TH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Electronic Mail) </a:t>
            </a:r>
            <a:r>
              <a:rPr lang="th-TH" dirty="0">
                <a:ea typeface="Calibri"/>
                <a:cs typeface="TH SarabunPSK"/>
              </a:rPr>
              <a:t>การสืบค้นข้อมูล </a:t>
            </a:r>
            <a:r>
              <a:rPr lang="th-TH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dirty="0" err="1">
                <a:latin typeface="TH SarabunPSK" pitchFamily="34" charset="-34"/>
                <a:ea typeface="Calibri"/>
                <a:cs typeface="TH SarabunPSK" pitchFamily="34" charset="-34"/>
              </a:rPr>
              <a:t>Serach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 Engine) </a:t>
            </a:r>
            <a:r>
              <a:rPr lang="th-TH" dirty="0">
                <a:ea typeface="Calibri"/>
                <a:cs typeface="TH SarabunPSK"/>
              </a:rPr>
              <a:t>เป็นต้น </a:t>
            </a:r>
          </a:p>
        </p:txBody>
      </p:sp>
    </p:spTree>
    <p:extLst>
      <p:ext uri="{BB962C8B-B14F-4D97-AF65-F5344CB8AC3E}">
        <p14:creationId xmlns:p14="http://schemas.microsoft.com/office/powerpoint/2010/main" val="1965283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930353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effectLst/>
                <a:ea typeface="Calibri"/>
                <a:cs typeface="TH SarabunPSK"/>
              </a:rPr>
              <a:t>สามารถประยุกต์ใช้ในงานด้านธุรกิจได้ </a:t>
            </a:r>
            <a:r>
              <a:rPr lang="th-TH" sz="3600" b="1" dirty="0" smtClean="0">
                <a:effectLst/>
                <a:ea typeface="Calibri"/>
                <a:cs typeface="TH SarabunPSK"/>
              </a:rPr>
              <a:t>(ฺ</a:t>
            </a:r>
            <a:r>
              <a:rPr lang="en-US" sz="3600" b="1" dirty="0" smtClean="0">
                <a:effectLst/>
                <a:latin typeface="TH SarabunPSK"/>
                <a:ea typeface="Calibri"/>
              </a:rPr>
              <a:t>Business Applicability) 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525963"/>
          </a:xfrm>
        </p:spPr>
        <p:txBody>
          <a:bodyPr>
            <a:normAutofit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th-TH" dirty="0">
                <a:ea typeface="Calibri"/>
                <a:cs typeface="TH SarabunPSK"/>
              </a:rPr>
              <a:t>	องค์กรธุรกิจ มีการเชื่อมโยงเครือข่ายคอมพิวเตอร์ เพื่อประโยชน์ทางธุรกิจ เช่น เครือข่ายของธุรกิจธนาคาร ธุรกิจการบิน ธุรกิจประกันภัย ธุรกิจการท่องเที่ยว ธุรกิจหลักทรัพย์ สามารถดำเนินธุรกิจ ได้อย่างรวดเร็ว ตอบสนองความพึงพอใจ ให้แก่ลูกค้าในปัจจุบัน เริ่มมีการใช้ประโยชน์จากเครือข่าย</a:t>
            </a:r>
            <a:r>
              <a:rPr lang="th-TH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Internet</a:t>
            </a:r>
            <a:r>
              <a:rPr lang="en-US" dirty="0">
                <a:ea typeface="Calibri"/>
                <a:cs typeface="TH SarabunPSK"/>
              </a:rPr>
              <a:t> </a:t>
            </a:r>
            <a:r>
              <a:rPr lang="th-TH" dirty="0">
                <a:ea typeface="Calibri"/>
                <a:cs typeface="TH SarabunPSK"/>
              </a:rPr>
              <a:t>เพื่อทำธุรกิจกันแล้ว เช่นการสั่งซื้อสินค้า การจ่ายเงินผ่านระบบธนาคาร เป็นต้น  </a:t>
            </a:r>
            <a:endParaRPr lang="en-US" dirty="0">
              <a:ea typeface="Calibri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981518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pPr algn="l"/>
            <a:r>
              <a:rPr lang="th-TH" dirty="0" smtClean="0">
                <a:effectLst/>
                <a:ea typeface="Calibri"/>
                <a:cs typeface="TH SarabunPSK"/>
              </a:rPr>
              <a:t> </a:t>
            </a:r>
            <a:r>
              <a:rPr lang="th-TH" b="1" dirty="0" smtClean="0">
                <a:effectLst/>
                <a:ea typeface="Calibri"/>
                <a:cs typeface="TH SarabunPSK"/>
              </a:rPr>
              <a:t>ความประหยัด </a:t>
            </a:r>
            <a:r>
              <a:rPr lang="th-TH" b="1" dirty="0">
                <a:ea typeface="Calibri"/>
                <a:cs typeface="TH SarabunPSK"/>
              </a:rPr>
              <a:t>(</a:t>
            </a:r>
            <a:r>
              <a:rPr lang="en-US" b="1" dirty="0" smtClean="0">
                <a:effectLst/>
                <a:ea typeface="Calibri"/>
                <a:cs typeface="TH SarabunPSK"/>
              </a:rPr>
              <a:t>save</a:t>
            </a:r>
            <a:r>
              <a:rPr lang="th-TH" b="1" dirty="0" smtClean="0">
                <a:effectLst/>
                <a:ea typeface="Calibri"/>
                <a:cs typeface="TH SarabunPSK"/>
              </a:rPr>
              <a:t>)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effectLst/>
                <a:ea typeface="Calibri"/>
                <a:cs typeface="TH SarabunPSK"/>
              </a:rPr>
              <a:t>	นับเป็นการลงทุนที่คุ้มค่า อย่างเช่นในสำนักงานหนึ่งมีเครื่องอยู่ 30 เครื่อง หรือมากกว่านี้ ถ้าไม่มีการนำระบบเครือข่ายคอมพิวเตอร์มาใช้  จะเห็นว่าต้องใช้เครื่องพิมพ์อย่างน้อย 5 - 10 เครื่อง มาใช้งาน แต่ถ้ามีระบบเครือข่ายคอมพิวเตอร์มาใช้แล้วละก้อ ก็สามารถใช้อุปกรณ์ หรือเครื่องพิมพ์ประมาณ 2-3 เครื่องก็พอต่อการใช้งานแล้ว เพราะว่าทุกเครื่องสามารถเข้าใช้เครื่องพิมพ์เครื่องใดก็ได้ ผ่านเครื่องอื่น ๆ ที่ในระบบเครือข่ายเดียวกัน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37959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ความเชื่อถือได้ของระบบงาน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reliability of the system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effectLst/>
                <a:ea typeface="Calibri"/>
                <a:cs typeface="TH SarabunPSK"/>
              </a:rPr>
              <a:t>	นับเป็นสิ่งที่สำคัญสำหรับการดำเนินธุรกิจ ถ้าทำงานได้เร็วแต่ขาดความน่าเชื่อถือก็ถือว่าใช้ไม่ได้ ไม่มีประสิทธิภาพ ดังนั้นเมื่อนำระบบเครือข่ายคอมพิวเตอร์ มาใช้งาน ทำระบบงานมีประสิทธิภาพ มีความน่าเชื่อถือของข้อมูล เพราะจะมีการทำสำรองข้อมูลไว้ เมื่อเครื่องที่ใช้งานเกิดมีปัญหา ก็สามารถนำข้อมูลที่มีการสำรองมาใช้ได้ อย่างทันที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94357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th-TH" b="1" dirty="0" smtClean="0">
                <a:ea typeface="Calibri"/>
                <a:cs typeface="TH SarabunPSK"/>
              </a:rPr>
              <a:t>สรุปประโยชน์</a:t>
            </a:r>
            <a:r>
              <a:rPr lang="th-TH" b="1" dirty="0">
                <a:ea typeface="Calibri"/>
                <a:cs typeface="TH SarabunPSK"/>
              </a:rPr>
              <a:t>ของการเชื่อมต่อคอมพิวเตอร์หลายๆ</a:t>
            </a:r>
            <a:r>
              <a:rPr lang="en-US" sz="3200" b="1" dirty="0">
                <a:ea typeface="Calibri"/>
                <a:cs typeface="Cordia New"/>
              </a:rPr>
              <a:t/>
            </a:r>
            <a:br>
              <a:rPr lang="en-US" sz="3200" b="1" dirty="0">
                <a:ea typeface="Calibri"/>
                <a:cs typeface="Cordia New"/>
              </a:rPr>
            </a:br>
            <a:r>
              <a:rPr lang="th-TH" b="1" dirty="0" smtClean="0">
                <a:effectLst/>
                <a:ea typeface="Calibri"/>
                <a:cs typeface="TH SarabunPSK"/>
              </a:rPr>
              <a:t>เครื่องเข้าเป็นระบบเครือข่าย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 smtClean="0">
                <a:ea typeface="Calibri"/>
                <a:cs typeface="TH SarabunPSK"/>
              </a:rPr>
              <a:t>	</a:t>
            </a:r>
            <a:r>
              <a:rPr lang="en-US" dirty="0" smtClean="0">
                <a:latin typeface="TH SarabunPSK" pitchFamily="34" charset="-34"/>
                <a:ea typeface="Calibri"/>
                <a:cs typeface="TH SarabunPSK" pitchFamily="34" charset="-34"/>
              </a:rPr>
              <a:t>1.</a:t>
            </a:r>
            <a:r>
              <a:rPr lang="en-US" dirty="0" smtClean="0">
                <a:ea typeface="Calibri"/>
                <a:cs typeface="TH SarabunPSK"/>
              </a:rPr>
              <a:t> </a:t>
            </a:r>
            <a:r>
              <a:rPr lang="th-TH" dirty="0" smtClean="0">
                <a:ea typeface="Calibri"/>
                <a:cs typeface="TH SarabunPSK"/>
              </a:rPr>
              <a:t>ช่วย</a:t>
            </a:r>
            <a:r>
              <a:rPr lang="th-TH" dirty="0">
                <a:ea typeface="Calibri"/>
                <a:cs typeface="TH SarabunPSK"/>
              </a:rPr>
              <a:t>การทำงานแบบกลุ่มร่วมงาน </a:t>
            </a:r>
            <a:r>
              <a:rPr lang="en-US" dirty="0" smtClean="0">
                <a:latin typeface="TH SarabunPSK" pitchFamily="34" charset="-34"/>
                <a:ea typeface="Calibri"/>
                <a:cs typeface="TH SarabunPSK" pitchFamily="34" charset="-34"/>
              </a:rPr>
              <a:t>Workgroup</a:t>
            </a:r>
            <a:r>
              <a:rPr lang="en-US" dirty="0" smtClean="0">
                <a:ea typeface="Calibri"/>
                <a:cs typeface="TH SarabunPSK"/>
              </a:rPr>
              <a:t> </a:t>
            </a:r>
            <a:r>
              <a:rPr lang="th-TH" dirty="0">
                <a:ea typeface="Calibri"/>
                <a:cs typeface="TH SarabunPSK"/>
              </a:rPr>
              <a:t>เพื่อสนับสนุนการทำงานให้สำเร็จสมบูรณ์รวดเร็ว เช่น งานทำหนังสือ ต้องมีแผนกเรียงพิมพ์ แผนกวาดภาพ แผนกตรวจพิสูจน์อักษร แผนกจัดรูปเล่ม การใช้คอมพิวเตอร์แบบกลุ่มร่วมงานจะทำให้ทุกๆ แผนกประสานงานกันได้อย่างรวดเร็ว และงานมีคุณภาพ</a:t>
            </a:r>
            <a:r>
              <a:rPr lang="th-TH" dirty="0" smtClean="0">
                <a:ea typeface="Calibri"/>
                <a:cs typeface="TH SarabunPSK"/>
              </a:rPr>
              <a:t>ดี</a:t>
            </a:r>
          </a:p>
          <a:p>
            <a:pPr marL="0" indent="0" algn="thaiDist">
              <a:buNone/>
            </a:pPr>
            <a:r>
              <a:rPr lang="th-TH" dirty="0" smtClean="0">
                <a:effectLst/>
                <a:ea typeface="Calibri"/>
                <a:cs typeface="TH SarabunPSK"/>
              </a:rPr>
              <a:t>	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2.</a:t>
            </a:r>
            <a:r>
              <a:rPr lang="en-US" dirty="0" smtClean="0">
                <a:effectLst/>
                <a:ea typeface="Calibri"/>
                <a:cs typeface="TH SarabunPSK"/>
              </a:rPr>
              <a:t> </a:t>
            </a:r>
            <a:r>
              <a:rPr lang="th-TH" dirty="0" smtClean="0">
                <a:effectLst/>
                <a:ea typeface="Calibri"/>
                <a:cs typeface="TH SarabunPSK"/>
              </a:rPr>
              <a:t>การใช้อุปกรณ์ต่างๆ ร่วมกัน หมายความว่า ในระบบเครือข่ายเราสามารถนำทรัพยากรที่มีอยู่มาแบ่งปันกันใช้งาน หรือใช้งานร่วมกันได้ โดยไม่ต้องเพิ่มจำนวนอุปกรณ์ โดยคอมพิวเตอร์ทุกเครื่องใช้อุปกรณ์นั้นๆ ได้โดยตรง ทำให้ประหยัดค่าใช้จ่าย</a:t>
            </a:r>
            <a:endParaRPr lang="th-TH" dirty="0">
              <a:ea typeface="Calibri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3267362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th-TH" b="1" dirty="0" smtClean="0">
                <a:ea typeface="Calibri"/>
                <a:cs typeface="TH SarabunPSK"/>
              </a:rPr>
              <a:t>สรุปประโยชน์</a:t>
            </a:r>
            <a:r>
              <a:rPr lang="th-TH" b="1" dirty="0">
                <a:ea typeface="Calibri"/>
                <a:cs typeface="TH SarabunPSK"/>
              </a:rPr>
              <a:t>ของการเชื่อมต่อคอมพิวเตอร์หลายๆ</a:t>
            </a:r>
            <a:r>
              <a:rPr lang="en-US" sz="3200" b="1" dirty="0">
                <a:ea typeface="Calibri"/>
                <a:cs typeface="Cordia New"/>
              </a:rPr>
              <a:t/>
            </a:r>
            <a:br>
              <a:rPr lang="en-US" sz="3200" b="1" dirty="0">
                <a:ea typeface="Calibri"/>
                <a:cs typeface="Cordia New"/>
              </a:rPr>
            </a:br>
            <a:r>
              <a:rPr lang="th-TH" b="1" dirty="0" smtClean="0">
                <a:effectLst/>
                <a:ea typeface="Calibri"/>
                <a:cs typeface="TH SarabunPSK"/>
              </a:rPr>
              <a:t>เครื่องเข้าเป็นระบบเครือข่าย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25963"/>
          </a:xfrm>
        </p:spPr>
        <p:txBody>
          <a:bodyPr>
            <a:normAutofit fontScale="92500"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th-TH" dirty="0">
                <a:ea typeface="Calibri"/>
                <a:cs typeface="TH SarabunPSK"/>
              </a:rPr>
              <a:t>	</a:t>
            </a:r>
            <a:r>
              <a:rPr lang="th-TH" dirty="0" smtClean="0">
                <a:ea typeface="Calibri"/>
                <a:cs typeface="TH SarabunPSK"/>
              </a:rPr>
              <a:t>3</a:t>
            </a:r>
            <a:r>
              <a:rPr lang="th-TH" dirty="0">
                <a:ea typeface="Calibri"/>
                <a:cs typeface="TH SarabunPSK"/>
              </a:rPr>
              <a:t>. การเก็บข้อมูลไว้ในศูนย์ข้อมูลส่วนกลาง หมายถึง การที่เรามีข้อมูลอยู่ 1 ชุด อาจจะเป็นโปรแกรม ข้อมูลลูกค้า ข้อมูลพนักงานบริษัท เป็นต้น ถึงแม้จะเป็นข้อมูลส่วนกลางของแผนกอื่นๆ ก็เก็บไว้ส่วนกลางชุดเดียว แล้วเครื่องในระบบเครือข่ายสามารถเอาข้อมูลมาเก็บไว้ในส่วนกลางได้ หรือเราสามารถดึงจากส่วนกลางมาใช้ได้ เราไม่จำเป็นต้องเก็บข้อมูลไว้หลายๆ ที่ จะได้ไม่สิ้นเปลืองหน่วยเก็บข้อมูล</a:t>
            </a:r>
            <a:endParaRPr lang="en-US" sz="20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4</a:t>
            </a:r>
            <a:r>
              <a:rPr lang="th-TH" dirty="0">
                <a:ea typeface="Calibri"/>
                <a:cs typeface="TH SarabunPSK"/>
              </a:rPr>
              <a:t>. การรับ-ส่งจดหมายอิเล็กทรอนิกส์ </a:t>
            </a:r>
            <a:r>
              <a:rPr lang="th-TH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E-mail) </a:t>
            </a:r>
            <a:r>
              <a:rPr lang="th-TH" dirty="0">
                <a:ea typeface="Calibri"/>
                <a:cs typeface="TH SarabunPSK"/>
              </a:rPr>
              <a:t>เป็นการส่งข้อความผ่านเครือข่ายโดยไม่ต้องใช้กระดาษ ข้อความที่ส่งไปจะผ่านตามสายเคเบิลหรือสื่อส่งข้อมูลอื่นไปยังเครื่องคอมพิวเตอร์ของผู้รับโดยไม่หล่นหายหรือขาดตกบกพร่อง มีความสะดวก รวดเร็ว และประหยัดค่าใช้จ่าย</a:t>
            </a:r>
            <a:endParaRPr lang="en-US" dirty="0">
              <a:ea typeface="Calibri"/>
              <a:cs typeface="TH SarabunPSK"/>
            </a:endParaRPr>
          </a:p>
          <a:p>
            <a:pPr marL="0" indent="0" algn="thaiDist">
              <a:buNone/>
            </a:pPr>
            <a:endParaRPr lang="th-TH" dirty="0">
              <a:ea typeface="Calibri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491626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/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การประยุกต์ใช้งานของระบบเครือข่ายคอมพิวเตอร์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th-TH" b="1" dirty="0">
                <a:ea typeface="Calibri"/>
                <a:cs typeface="TH SarabunPSK"/>
              </a:rPr>
              <a:t>( </a:t>
            </a:r>
            <a:r>
              <a:rPr lang="en-US" b="1" dirty="0" smtClean="0">
                <a:effectLst/>
                <a:latin typeface="TH SarabunPSK"/>
                <a:ea typeface="Calibri"/>
                <a:cs typeface="Cordia New"/>
              </a:rPr>
              <a:t>Electronic mail : e-mail )</a:t>
            </a:r>
            <a:endParaRPr lang="en-US" sz="2000" b="1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เป็น</a:t>
            </a:r>
            <a:r>
              <a:rPr lang="th-TH" dirty="0">
                <a:ea typeface="Calibri"/>
                <a:cs typeface="TH SarabunPSK"/>
              </a:rPr>
              <a:t>การใช้เครื่องคอมพิวเตอร์ส่งข้อความในรูปแบบของจดหมายอิเล็กทรอนิกส์ไปยังบุคคลอื่นโดยการสื่อสารนี้บุคคลที่ทำการสื่อสารจะต้องมีชื่อและที่อยู่ในรูป </a:t>
            </a:r>
            <a:r>
              <a:rPr lang="en-US" dirty="0" smtClean="0">
                <a:effectLst/>
                <a:latin typeface="TH SarabunPSK"/>
                <a:ea typeface="Calibri"/>
                <a:cs typeface="Cordia New"/>
              </a:rPr>
              <a:t>e-mail </a:t>
            </a:r>
            <a:r>
              <a:rPr lang="en-US" dirty="0" smtClean="0">
                <a:latin typeface="TH SarabunPSK" pitchFamily="34" charset="-34"/>
                <a:ea typeface="Calibri"/>
                <a:cs typeface="TH SarabunPSK" pitchFamily="34" charset="-34"/>
              </a:rPr>
              <a:t>address</a:t>
            </a:r>
          </a:p>
          <a:p>
            <a:pPr marL="0" indent="0" algn="thaiDist">
              <a:spcAft>
                <a:spcPts val="0"/>
              </a:spcAft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(Voice mail )</a:t>
            </a: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เป็นการส่งข้อความในรูปแบบของเสียงผ่านอุปกรณ์อิเล็กทรอนิกส์หรือเครื่องคอมพิวเตอร์ เสียงจะถูกส่งผ่านสื่อและนำไปเก็บไว้ในอุปกรณ์บันทึกเสียงจนกว่าจะมีการเปิดฟัง </a:t>
            </a: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8082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การใช้อุปกรณ์ร่วมกัน (</a:t>
            </a:r>
            <a:r>
              <a:rPr lang="en-US" b="1" dirty="0" smtClean="0">
                <a:effectLst/>
                <a:latin typeface="TH SarabunPSK"/>
                <a:ea typeface="Calibri"/>
              </a:rPr>
              <a:t>Sharing of peripheral devices) </a:t>
            </a:r>
            <a:endParaRPr lang="th-TH" b="1" dirty="0">
              <a:ea typeface="Calibri"/>
              <a:cs typeface="TH SarabunPSK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204865"/>
            <a:ext cx="8229600" cy="3240360"/>
          </a:xfrm>
        </p:spPr>
        <p:txBody>
          <a:bodyPr>
            <a:normAutofit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เครือข่าย</a:t>
            </a:r>
            <a:r>
              <a:rPr lang="th-TH" dirty="0">
                <a:ea typeface="Calibri"/>
                <a:cs typeface="TH SarabunPSK"/>
              </a:rPr>
              <a:t>คอมพิวเตอร์ทำให้ผู้ใช้ สามารถใช้อุปกรณ์ รอบข้างที่ต่อพ่วงกับระบบคอมพิวเตอร์ ร่วมกันได้อย่างมีประสิทธิภาพ เช่นเครื่องพิมพ์ ดิสก์ไดร์ฟ ซีดีรอม สแกนเนอร์ โมเด็ม เป็นต้น ทำให้ประหยัดค่าใช้จ่าย ไม่ต้องซื้ออุปกรณ์ที่มีราคาแพง เชื่อมต่อพ่วงให้กับคอมพิวเตอร์ทุกเครื่อง</a:t>
            </a:r>
            <a:endParaRPr lang="en-US" sz="2000" dirty="0"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514264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/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การประยุกต์ใช้งานของระบบเครือข่ายคอมพิวเตอร์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916832"/>
            <a:ext cx="856895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h-TH" b="1" dirty="0" smtClean="0">
                <a:ea typeface="Calibri"/>
                <a:cs typeface="TH SarabunPSK"/>
              </a:rPr>
              <a:t>(</a:t>
            </a:r>
            <a:r>
              <a:rPr lang="en-US" b="1" dirty="0" smtClean="0">
                <a:effectLst/>
                <a:latin typeface="TH SarabunPSK"/>
                <a:ea typeface="Calibri"/>
                <a:cs typeface="Cordia New"/>
              </a:rPr>
              <a:t>Facsimile or Fax)</a:t>
            </a:r>
            <a:endParaRPr lang="en-US" sz="2000" b="1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</a:t>
            </a:r>
            <a:r>
              <a:rPr lang="th-TH" dirty="0">
                <a:ea typeface="Calibri"/>
                <a:cs typeface="TH SarabunPSK"/>
              </a:rPr>
              <a:t>เป็นการส่งข้อความที่เป็นหน้ากระดาษ จากเครื่องส่งไปยังเครื่องรับโทรสาร สามารถใช้เครื่องคอมพิวเตอร์ในการส่งข้อมูลได้เช่นเดียวกับเครื่องโทรสาร </a:t>
            </a:r>
            <a:endParaRPr lang="th-TH" dirty="0" smtClean="0">
              <a:ea typeface="Calibri"/>
              <a:cs typeface="TH SarabunPSK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b="1" dirty="0" smtClean="0">
              <a:ea typeface="Calibri"/>
              <a:cs typeface="TH SarabunPSK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b="1" dirty="0" smtClean="0">
                <a:ea typeface="Calibri"/>
                <a:cs typeface="TH SarabunPSK"/>
              </a:rPr>
              <a:t>(</a:t>
            </a:r>
            <a:r>
              <a:rPr lang="en-US" b="1" dirty="0" smtClean="0">
                <a:effectLst/>
                <a:latin typeface="TH SarabunPSK"/>
                <a:ea typeface="Calibri"/>
                <a:cs typeface="Cordia New"/>
              </a:rPr>
              <a:t>Video conferencing )</a:t>
            </a:r>
            <a:endParaRPr lang="en-US" sz="2000" b="1" dirty="0">
              <a:ea typeface="Calibri"/>
              <a:cs typeface="Cordia New"/>
            </a:endParaRPr>
          </a:p>
          <a:p>
            <a:pPr marL="0" lvl="0" indent="0" algn="thaiDist">
              <a:buNone/>
            </a:pPr>
            <a:r>
              <a:rPr lang="th-TH" dirty="0" smtClean="0">
                <a:ea typeface="Calibri"/>
                <a:cs typeface="TH SarabunPSK"/>
              </a:rPr>
              <a:t>	</a:t>
            </a:r>
            <a:r>
              <a:rPr lang="th-TH" dirty="0">
                <a:solidFill>
                  <a:prstClr val="black"/>
                </a:solidFill>
                <a:ea typeface="Calibri"/>
                <a:cs typeface="TH SarabunPSK"/>
              </a:rPr>
              <a:t>โดยจะต้องมีโปรแกรมคอมพิวเตอร์เฉพาะงาน </a:t>
            </a:r>
            <a:r>
              <a:rPr lang="en-US" dirty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Video conferencing </a:t>
            </a:r>
            <a:r>
              <a:rPr lang="th-TH" dirty="0">
                <a:solidFill>
                  <a:prstClr val="black"/>
                </a:solidFill>
                <a:ea typeface="Calibri"/>
                <a:cs typeface="TH SarabunPSK"/>
              </a:rPr>
              <a:t>เป็นการสื่อสารข้อมูลโดยการส่งภาพและเสียง จากฝ่ายหนึ่งไปสู่อีกฝ่ายหนึ่ง ในการ</a:t>
            </a:r>
            <a:r>
              <a:rPr lang="th-TH" dirty="0" smtClean="0">
                <a:solidFill>
                  <a:prstClr val="black"/>
                </a:solidFill>
                <a:ea typeface="Calibri"/>
                <a:cs typeface="TH SarabunPSK"/>
              </a:rPr>
              <a:t>ใช้</a:t>
            </a:r>
            <a:r>
              <a:rPr lang="th-TH" dirty="0" smtClean="0">
                <a:ea typeface="Calibri"/>
                <a:cs typeface="TH SarabunPSK"/>
              </a:rPr>
              <a:t>จะต้อง</a:t>
            </a:r>
            <a:r>
              <a:rPr lang="th-TH" dirty="0">
                <a:ea typeface="Calibri"/>
                <a:cs typeface="TH SarabunPSK"/>
              </a:rPr>
              <a:t>มีอุปกรณ์สำหรับการบันทึกภาพและอุปกรณ์บันทึกเสียง โดยที่ภาพและ</a:t>
            </a:r>
            <a:r>
              <a:rPr lang="th-TH" dirty="0" smtClean="0">
                <a:ea typeface="Calibri"/>
                <a:cs typeface="TH SarabunPSK"/>
              </a:rPr>
              <a:t>เสียงที่</a:t>
            </a:r>
            <a:r>
              <a:rPr lang="th-TH" dirty="0">
                <a:ea typeface="Calibri"/>
                <a:cs typeface="TH SarabunPSK"/>
              </a:rPr>
              <a:t>ส่งไปนั้นอาจเป็นภาพเคลื่อนไหวที่มีเสียงประกอบได้</a:t>
            </a:r>
            <a:endParaRPr lang="en-US" sz="20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58042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/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การประยุกต์ใช้งานของระบบเครือข่ายคอมพิวเตอร์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916832"/>
            <a:ext cx="856895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h-TH" b="1" dirty="0">
                <a:ea typeface="Calibri"/>
                <a:cs typeface="TH SarabunPSK"/>
              </a:rPr>
              <a:t>(</a:t>
            </a:r>
            <a:r>
              <a:rPr lang="en-US" b="1" dirty="0" smtClean="0">
                <a:effectLst/>
                <a:latin typeface="TH SarabunPSK"/>
                <a:ea typeface="Calibri"/>
                <a:cs typeface="Cordia New"/>
              </a:rPr>
              <a:t>Global Positioning System (GPSs)</a:t>
            </a:r>
            <a:endParaRPr lang="en-US" sz="2000" b="1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เป็น</a:t>
            </a:r>
            <a:r>
              <a:rPr lang="th-TH" dirty="0">
                <a:ea typeface="Calibri"/>
                <a:cs typeface="TH SarabunPSK"/>
              </a:rPr>
              <a:t>ระบบที่ใช้วิเคราะห์และระบุตำแหน่งของคน สัตว์ หรือสิ่งของที่เป็นเป้าหมายของระบบโดยใช้ดาวเทียม ปัจจุบันมีการนำไปใช้ในระบบการเดินเรือ เครื่องบิน และเริ่มพัฒนามาใช้เพื่อระบุตำแหน่งของรถยนต์ด้วย</a:t>
            </a:r>
            <a:endParaRPr lang="en-US" sz="20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b="1" dirty="0" smtClean="0">
              <a:ea typeface="Calibri"/>
              <a:cs typeface="TH SarabunPSK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h-TH" b="1" dirty="0">
                <a:ea typeface="Calibri"/>
                <a:cs typeface="TH SarabunPSK"/>
              </a:rPr>
              <a:t>(</a:t>
            </a:r>
            <a:r>
              <a:rPr lang="en-US" b="1" dirty="0" smtClean="0">
                <a:effectLst/>
                <a:latin typeface="TH SarabunPSK"/>
                <a:ea typeface="Calibri"/>
                <a:cs typeface="Cordia New"/>
              </a:rPr>
              <a:t>Electronic Information services)</a:t>
            </a:r>
            <a:endParaRPr lang="en-US" sz="2000" b="1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การ</a:t>
            </a:r>
            <a:r>
              <a:rPr lang="th-TH" dirty="0">
                <a:ea typeface="Calibri"/>
                <a:cs typeface="TH SarabunPSK"/>
              </a:rPr>
              <a:t>บริการสนเทศ เป็นประโยชน์ที่สำคัญที่สุดอย่างหนึ่งของระบบเครือข่ายคอมพิวเตอร์ โดยผู้ให้บริการจะสามารถบริการสารสนเทศที่มี</a:t>
            </a:r>
            <a:r>
              <a:rPr lang="th-TH" dirty="0" smtClean="0">
                <a:ea typeface="Calibri"/>
                <a:cs typeface="TH SarabunPSK"/>
              </a:rPr>
              <a:t>ความสำคัญ</a:t>
            </a:r>
            <a:r>
              <a:rPr lang="th-TH" dirty="0">
                <a:ea typeface="Calibri"/>
                <a:cs typeface="TH SarabunPSK"/>
              </a:rPr>
              <a:t>และเป็นที่ต้องการของผู้ใช้ ผ่านทางเครือข่าย ซึ่ง</a:t>
            </a:r>
            <a:r>
              <a:rPr lang="th-TH" dirty="0" smtClean="0">
                <a:ea typeface="Calibri"/>
                <a:cs typeface="TH SarabunPSK"/>
              </a:rPr>
              <a:t>ผู้ใช้จะ</a:t>
            </a:r>
            <a:r>
              <a:rPr lang="th-TH" dirty="0">
                <a:ea typeface="Calibri"/>
                <a:cs typeface="TH SarabunPSK"/>
              </a:rPr>
              <a:t>สามารถเรียกดูสารสนเทศเหล่านั้นได้ทันทีทันใดและตลอด 24 ชั่วโมง</a:t>
            </a:r>
            <a:endParaRPr lang="en-US" sz="20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0204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/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การประยุกต์ใช้งานของระบบเครือข่ายคอมพิวเตอร์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916832"/>
            <a:ext cx="8568952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Electronic Data Interchange - EDI)</a:t>
            </a: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</a:t>
            </a:r>
            <a:r>
              <a:rPr lang="th-TH" sz="3300" dirty="0" smtClean="0">
                <a:ea typeface="Calibri"/>
                <a:cs typeface="TH SarabunPSK"/>
              </a:rPr>
              <a:t>ระบบ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EDI</a:t>
            </a:r>
            <a:r>
              <a:rPr lang="en-US" sz="3300" dirty="0">
                <a:ea typeface="Calibri"/>
                <a:cs typeface="TH SarabunPSK"/>
              </a:rPr>
              <a:t> </a:t>
            </a:r>
            <a:r>
              <a:rPr lang="th-TH" sz="3300" dirty="0">
                <a:ea typeface="Calibri"/>
                <a:cs typeface="TH SarabunPSK"/>
              </a:rPr>
              <a:t>จะเป็นกระบวนการที่ช่วยให้องค์กรทางธุรกิจต่าง ๆ สามารถแลกเปลี่ยนเอกสารที่เป็นแบบ</a:t>
            </a:r>
            <a:r>
              <a:rPr lang="th-TH" sz="3300" dirty="0" err="1">
                <a:ea typeface="Calibri"/>
                <a:cs typeface="TH SarabunPSK"/>
              </a:rPr>
              <a:t>ฟอร์มาตร</a:t>
            </a:r>
            <a:r>
              <a:rPr lang="th-TH" sz="3300" dirty="0">
                <a:ea typeface="Calibri"/>
                <a:cs typeface="TH SarabunPSK"/>
              </a:rPr>
              <a:t>ฐานต่าง ๆ เช่น ใบส่งของ ใบสั่งซื้อ หรืออื่น ๆ ในรูปของข้อมูลอิเล็กทรอนิกส์ผ่านระบบเครือข่ายคอมพิวเตอร์ ทำให้สามารถลดการใช้แบบฟอร์มที่เป็นกระดาษ ลดการป้อนข้อมูลซ้ำซ้อน รวมทั้งเพิ่มความเร็วและลดความผิดพลาดที่เกิดจากการทำงานของมนุษย์ด้วยมาตรฐานอีดีไอที่ยอมรับใช้งานกันทั่วโลก</a:t>
            </a:r>
            <a:endParaRPr lang="en-US" sz="3300" dirty="0">
              <a:ea typeface="Calibri"/>
              <a:cs typeface="TH SarabunPSK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sz="3300" dirty="0">
                <a:ea typeface="Calibri"/>
                <a:cs typeface="TH SarabunPSK"/>
              </a:rPr>
              <a:t>ได้เกิดขึ้นในปี 1987 โดยองค์กรการสหประชาชาติได้พัฒนามาตรฐานที่มีชื่อว่า </a:t>
            </a:r>
            <a:r>
              <a:rPr lang="en-US" sz="3300" dirty="0" smtClean="0">
                <a:latin typeface="TH SarabunPSK" pitchFamily="34" charset="-34"/>
                <a:ea typeface="Calibri"/>
                <a:cs typeface="TH SarabunPSK" pitchFamily="34" charset="-34"/>
              </a:rPr>
              <a:t>UN/EDIFACT (United Nations/EDI for Administration Commerce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and Transportation)</a:t>
            </a:r>
            <a:r>
              <a:rPr lang="th-TH" sz="3300" dirty="0">
                <a:ea typeface="Calibri"/>
                <a:cs typeface="TH SarabunPSK"/>
              </a:rPr>
              <a:t>และองค์กร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ISO </a:t>
            </a:r>
            <a:r>
              <a:rPr lang="th-TH" sz="3300" dirty="0">
                <a:ea typeface="Calibri"/>
                <a:cs typeface="TH SarabunPSK"/>
              </a:rPr>
              <a:t>ก็ได้ยอมรับและกำหนดชื่อให้เป็น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ISO</a:t>
            </a:r>
            <a:r>
              <a:rPr lang="en-US" sz="3300" dirty="0">
                <a:ea typeface="Calibri"/>
                <a:cs typeface="TH SarabunPSK"/>
              </a:rPr>
              <a:t> </a:t>
            </a:r>
            <a:r>
              <a:rPr lang="th-TH" sz="3300" dirty="0">
                <a:ea typeface="Calibri"/>
                <a:cs typeface="TH SarabunPSK"/>
              </a:rPr>
              <a:t>9735 ในประเทศไทยก็เริ่มมีองค์การที่มีการนำระบบ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EDI</a:t>
            </a:r>
            <a:r>
              <a:rPr lang="en-US" sz="3300" dirty="0">
                <a:ea typeface="Calibri"/>
                <a:cs typeface="TH SarabunPSK"/>
              </a:rPr>
              <a:t> </a:t>
            </a:r>
            <a:r>
              <a:rPr lang="th-TH" sz="3300" dirty="0">
                <a:ea typeface="Calibri"/>
                <a:cs typeface="TH SarabunPSK"/>
              </a:rPr>
              <a:t>มาใช้แล้ว และคาดว่าจะเป็นที่นิยมมากขึ้นเรื่อย ๆ ในอนาคต</a:t>
            </a:r>
            <a:endParaRPr lang="en-US" sz="3300" dirty="0">
              <a:ea typeface="Calibri"/>
              <a:cs typeface="TH SarabunPSK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58975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/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การประยุกต์ใช้งานของระบบเครือข่ายคอมพิวเตอร์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916832"/>
            <a:ext cx="856895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h-TH" sz="3800" b="1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sz="3800" b="1" dirty="0">
                <a:latin typeface="TH SarabunPSK" pitchFamily="34" charset="-34"/>
                <a:ea typeface="Calibri"/>
                <a:cs typeface="TH SarabunPSK" pitchFamily="34" charset="-34"/>
              </a:rPr>
              <a:t>Electronic Funds Transfer -EFT)</a:t>
            </a: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>
                <a:ea typeface="Calibri"/>
                <a:cs typeface="TH SarabunPSK"/>
              </a:rPr>
              <a:t>	การโอนเงินทางอิเล็กทรอนิกส์ </a:t>
            </a:r>
            <a:r>
              <a:rPr lang="th-TH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Electronic Funds Transfer) </a:t>
            </a:r>
            <a:r>
              <a:rPr lang="th-TH" dirty="0">
                <a:ea typeface="Calibri"/>
                <a:cs typeface="TH SarabunPSK"/>
              </a:rPr>
              <a:t>เข้า-ออกหรือระหว่างบัญชีของธนาคาร เป็นการประยุกต์ใช้ระบบเครือข่ายคอมพิวเตอร์ที่พบได้ในชีวิตประจำวัน ตัวอย่างที่เห็นได้ชัดเจนในปัจจุบันก็คือการฝาก-ถอนเงินผ่านเครื่อง 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ATM (Automated teller machine)</a:t>
            </a:r>
            <a:r>
              <a:rPr lang="en-US" dirty="0">
                <a:ea typeface="Calibri"/>
                <a:cs typeface="TH SarabunPSK"/>
              </a:rPr>
              <a:t> </a:t>
            </a:r>
            <a:r>
              <a:rPr lang="th-TH" dirty="0">
                <a:ea typeface="Calibri"/>
                <a:cs typeface="TH SarabunPSK"/>
              </a:rPr>
              <a:t>รวมทั้งระบบการโอนเงินระหว่างบัญชี ไม่ว่าจะทำผ่านเคาน์เตอร์ธนาคารหรือผ่านระบบธนาคารทางโทรศัพท์ก็ตาม</a:t>
            </a:r>
            <a:endParaRPr lang="en-US" dirty="0">
              <a:ea typeface="Calibri"/>
              <a:cs typeface="TH SarabunPSK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ea typeface="Calibri"/>
                <a:cs typeface="TH SarabunPSK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th-TH" sz="3300" b="1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sz="3300" b="1" dirty="0">
                <a:latin typeface="TH SarabunPSK" pitchFamily="34" charset="-34"/>
                <a:ea typeface="Calibri"/>
                <a:cs typeface="TH SarabunPSK" pitchFamily="34" charset="-34"/>
              </a:rPr>
              <a:t>Electronic Shopping)</a:t>
            </a:r>
          </a:p>
          <a:p>
            <a:pPr marL="0" indent="0" algn="thaiDist">
              <a:spcAft>
                <a:spcPts val="0"/>
              </a:spcAft>
              <a:buNone/>
            </a:pPr>
            <a:r>
              <a:rPr lang="th-TH" dirty="0">
                <a:ea typeface="Calibri"/>
                <a:cs typeface="TH SarabunPSK"/>
              </a:rPr>
              <a:t>	บริการการสั่งซื้อสินค้าทางอิเล็กทรอนิคส์ กล่าวได้ว่าเป็นแนวโน้มของการค้าโลกในยุคต่อไป ผู้ซื้อสามารถสั่งซื้อสินค้าจากบ้านหรือที่ทำงาน โดยดูลักษณะของสินค้า จากภาพที่ส่งมาแสดงที่หน้าจอ และผู้ค้าสามารถได้รับเงินจากผู้ซื้อด้วยบริการโอนเงินทางอิเลคทรอนิกส์แบบต่าง ๆ ทันที</a:t>
            </a:r>
            <a:endParaRPr lang="en-US" dirty="0">
              <a:ea typeface="Calibri"/>
              <a:cs typeface="TH SarabunPSK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7576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h-TH" sz="4800" b="1" dirty="0">
                <a:solidFill>
                  <a:prstClr val="black"/>
                </a:solidFill>
                <a:ea typeface="Calibri"/>
                <a:cs typeface="TH SarabunPSK"/>
              </a:rPr>
              <a:t>ข้อดีของเครือข่ายคอมพิวเตอร์</a:t>
            </a:r>
            <a:endParaRPr lang="en-US" sz="3600" b="1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916832"/>
            <a:ext cx="856895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h-TH" sz="4000" dirty="0" smtClean="0">
                <a:ea typeface="Calibri"/>
                <a:cs typeface="TH SarabunPSK"/>
              </a:rPr>
              <a:t>การ</a:t>
            </a:r>
            <a:r>
              <a:rPr lang="th-TH" sz="4000" dirty="0">
                <a:ea typeface="Calibri"/>
                <a:cs typeface="TH SarabunPSK"/>
              </a:rPr>
              <a:t>เชื่อมต่อกันเป็นเครือข่ายนั้นมีข้อดีดังนี้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1. สามารถแลกเปลี่ยนข้อมูลอย่างมีประสิทธิภาพ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2. สามารถแชร์ทรัพยากร เช่น เครื่องพิมพ์ ฮาร์ดดิสก์ ซีดี</a:t>
            </a:r>
            <a:r>
              <a:rPr lang="th-TH" sz="4000" dirty="0" err="1">
                <a:ea typeface="Calibri"/>
                <a:cs typeface="TH SarabunPSK"/>
              </a:rPr>
              <a:t>ไรท์เตอร์</a:t>
            </a:r>
            <a:r>
              <a:rPr lang="th-TH" sz="4000" dirty="0">
                <a:ea typeface="Calibri"/>
                <a:cs typeface="TH SarabunPSK"/>
              </a:rPr>
              <a:t> ไว้ในเครือข่ายคอมพิวเตอร์ เป็นต้น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3. ประหยัดเนื่องจากสามารถแชร์ทรัพยากรร่วมกันได้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4. สามารถแชร์เอกสาร เช่น บันทึกข้อความ ตารางข้อมูลต่าง ๆ ใบส่งขอ บัญชีต่าง ๆ ใบรายการ สินค้า เป็นต้น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5. สามารถใช้จดหมายอิเล็กทรอนิกส์ หรืออีเมล์ ในการติดต่อผู้ที่อยู่ห่างไกลได้อย่างรวดเร็ว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8982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h-TH" sz="4800" b="1" dirty="0">
                <a:solidFill>
                  <a:prstClr val="black"/>
                </a:solidFill>
                <a:ea typeface="Calibri"/>
                <a:cs typeface="TH SarabunPSK"/>
              </a:rPr>
              <a:t>ข้อดีของเครือข่ายคอมพิวเตอร์</a:t>
            </a:r>
            <a:endParaRPr lang="en-US" sz="3600" b="1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916832"/>
            <a:ext cx="8568952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h-TH" sz="4000" dirty="0" smtClean="0">
                <a:ea typeface="Calibri"/>
                <a:cs typeface="TH SarabunPSK"/>
              </a:rPr>
              <a:t>6</a:t>
            </a:r>
            <a:r>
              <a:rPr lang="th-TH" sz="4000" dirty="0">
                <a:ea typeface="Calibri"/>
                <a:cs typeface="TH SarabunPSK"/>
              </a:rPr>
              <a:t>. การสนทนาผ่านเครือข่าย หรือการ</a:t>
            </a:r>
            <a:r>
              <a:rPr lang="th-TH" sz="4000" dirty="0" err="1">
                <a:ea typeface="Calibri"/>
                <a:cs typeface="TH SarabunPSK"/>
              </a:rPr>
              <a:t>แชท</a:t>
            </a:r>
            <a:r>
              <a:rPr lang="th-TH" sz="4000" dirty="0">
                <a:ea typeface="Calibri"/>
                <a:cs typeface="TH SarabunPSK"/>
              </a:rPr>
              <a:t> (</a:t>
            </a:r>
            <a:r>
              <a:rPr lang="en-US" sz="4000" dirty="0" smtClean="0">
                <a:effectLst/>
                <a:latin typeface="TH SarabunPSK"/>
                <a:ea typeface="Calibri"/>
                <a:cs typeface="Cordia New"/>
              </a:rPr>
              <a:t>Chat)</a:t>
            </a:r>
            <a:endParaRPr lang="en-US" sz="2800" dirty="0">
              <a:ea typeface="Calibri"/>
              <a:cs typeface="Cordia New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7. การประชุมระยะไกล (</a:t>
            </a:r>
            <a:r>
              <a:rPr lang="en-US" sz="4000" dirty="0" smtClean="0">
                <a:effectLst/>
                <a:latin typeface="TH SarabunPSK"/>
                <a:ea typeface="Calibri"/>
                <a:cs typeface="Cordia New"/>
              </a:rPr>
              <a:t>Videoconference)</a:t>
            </a:r>
            <a:endParaRPr lang="en-US" sz="2800" dirty="0">
              <a:ea typeface="Calibri"/>
              <a:cs typeface="Cordia New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8. การแชร์ไฟล์ต่าง ๆ เช่น รูปภาพ วีดิโอ เพลง เป็นต้น</a:t>
            </a:r>
            <a:endParaRPr lang="en-US" sz="2800" dirty="0">
              <a:ea typeface="Calibri"/>
              <a:cs typeface="Cordia New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h-TH" sz="4000" dirty="0">
                <a:ea typeface="Calibri"/>
                <a:cs typeface="TH SarabunPSK"/>
              </a:rPr>
              <a:t>9. การแชร์ซอฟต์แวร์ต่าง ๆ เช่น ไมโครซอฟต์ออฟฟิศ โปรแกรมฐานข้อมูล เป็นต้น</a:t>
            </a:r>
            <a:endParaRPr lang="en-US" sz="2800" dirty="0">
              <a:ea typeface="Calibri"/>
              <a:cs typeface="Cordia New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1364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การใช้อุปกรณ์ร่วมกัน (</a:t>
            </a:r>
            <a:r>
              <a:rPr lang="en-US" b="1" dirty="0" smtClean="0">
                <a:effectLst/>
                <a:latin typeface="TH SarabunPSK"/>
                <a:ea typeface="Calibri"/>
              </a:rPr>
              <a:t>Sharing of peripheral devices) </a:t>
            </a:r>
            <a:endParaRPr lang="th-TH" b="1" dirty="0">
              <a:ea typeface="Calibri"/>
              <a:cs typeface="TH SarabunPSK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772816"/>
            <a:ext cx="7848872" cy="4176464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th-TH" sz="6000" dirty="0" smtClean="0">
                <a:latin typeface="TH SarabunPSK" pitchFamily="34" charset="-34"/>
                <a:ea typeface="Calibri"/>
                <a:cs typeface="TH SarabunPSK" pitchFamily="34" charset="-34"/>
              </a:rPr>
              <a:t>	</a:t>
            </a:r>
            <a:r>
              <a:rPr lang="en-US" sz="3900" dirty="0" smtClean="0">
                <a:latin typeface="TH SarabunPSK" pitchFamily="34" charset="-34"/>
                <a:ea typeface="Calibri"/>
                <a:cs typeface="TH SarabunPSK" pitchFamily="34" charset="-34"/>
              </a:rPr>
              <a:t>Share </a:t>
            </a:r>
            <a:r>
              <a:rPr lang="en-US" sz="3900" dirty="0" err="1">
                <a:latin typeface="TH SarabunPSK" pitchFamily="34" charset="-34"/>
                <a:ea typeface="Calibri"/>
                <a:cs typeface="TH SarabunPSK" pitchFamily="34" charset="-34"/>
              </a:rPr>
              <a:t>Diskspace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เป็นการใช้งานร่วมกันของเนื้อที่ที่ใช้ในการเก็บข้อมูลซึ่งรวม </a:t>
            </a:r>
            <a:r>
              <a:rPr lang="en-US" sz="3900" dirty="0" err="1">
                <a:latin typeface="TH SarabunPSK" pitchFamily="34" charset="-34"/>
                <a:ea typeface="Calibri"/>
                <a:cs typeface="TH SarabunPSK" pitchFamily="34" charset="-34"/>
              </a:rPr>
              <a:t>Harddisk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และ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CD ROMS (Compact-Disk Read-Only Memory)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ซึ่งจะใช้ </a:t>
            </a:r>
            <a:r>
              <a:rPr lang="en-US" sz="3900" dirty="0" err="1">
                <a:latin typeface="TH SarabunPSK" pitchFamily="34" charset="-34"/>
                <a:ea typeface="Calibri"/>
                <a:cs typeface="TH SarabunPSK" pitchFamily="34" charset="-34"/>
              </a:rPr>
              <a:t>Harddisk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หรือ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CD ROMS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จาก เครื่องคอมพิวเตอร์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PC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ที่เรียกว่า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File Server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โดย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File Server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นี้จะเป็นเครื่องที่ใช้ในการเก็บข้อมูล (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Data)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ของ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และ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ของระบบทั้งหมด รวมทั้งควบคุมการทำงานของระบบ </a:t>
            </a:r>
            <a:r>
              <a:rPr lang="en-US" sz="3900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sz="3900" dirty="0">
                <a:latin typeface="TH SarabunPSK" pitchFamily="34" charset="-34"/>
                <a:ea typeface="Calibri"/>
                <a:cs typeface="TH SarabunPSK" pitchFamily="34" charset="-34"/>
              </a:rPr>
              <a:t>ด้วย</a:t>
            </a:r>
            <a:endParaRPr lang="en-US" sz="3900" dirty="0">
              <a:latin typeface="TH SarabunPSK" pitchFamily="34" charset="-34"/>
              <a:ea typeface="Calibri"/>
              <a:cs typeface="TH SarabunPSK" pitchFamily="34" charset="-34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en-US" sz="2000" dirty="0"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19584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การใช้อุปกรณ์ร่วมกัน (</a:t>
            </a:r>
            <a:r>
              <a:rPr lang="en-US" b="1" dirty="0" smtClean="0">
                <a:effectLst/>
                <a:latin typeface="TH SarabunPSK"/>
                <a:ea typeface="Calibri"/>
              </a:rPr>
              <a:t>Sharing of peripheral devices) </a:t>
            </a:r>
            <a:endParaRPr lang="th-TH" b="1" dirty="0">
              <a:ea typeface="Calibri"/>
              <a:cs typeface="TH SarabunPSK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464495"/>
          </a:xfrm>
        </p:spPr>
        <p:txBody>
          <a:bodyPr>
            <a:normAutofit fontScale="62500" lnSpcReduction="20000"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th-TH" sz="6000" dirty="0" smtClean="0">
                <a:latin typeface="TH SarabunPSK" pitchFamily="34" charset="-34"/>
                <a:ea typeface="Calibri"/>
                <a:cs typeface="TH SarabunPSK" pitchFamily="34" charset="-34"/>
              </a:rPr>
              <a:t>	</a:t>
            </a:r>
            <a:r>
              <a:rPr lang="en-US" sz="6000" dirty="0" smtClean="0">
                <a:latin typeface="TH SarabunPSK" pitchFamily="34" charset="-34"/>
                <a:ea typeface="Calibri"/>
                <a:cs typeface="TH SarabunPSK" pitchFamily="34" charset="-34"/>
              </a:rPr>
              <a:t>Share 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Communication  Devices  </a:t>
            </a:r>
            <a:r>
              <a:rPr lang="en-US" sz="6000" dirty="0" smtClean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เป็นการนำอุปกรณ์สื่อสารของระบบคอมพิวเตอร์มาใช้งานร่วมกันเช่น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Modem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ซึ่งใช้ในการเปลี่ยนถ่ายข้อมูลระหว่างคอมพิวเตอร์ด้วยกันโดยอาศัยสายโทรศัพท์   นอกจาก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Modem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แล้วอุปกรณ์อีกอย่างหนึ่งที่สามารถใช้งานร่วมกันได้คือ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FAX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โดยสามารถที่จะทำการพิมพ์ข้อมูลที่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Workstation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ส่วนตัว  และส่งผ่านระบบ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Network 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ไปที่เครื่อง 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FAX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ได้ทันที โดยไม่จำเป็นต้องพิมพ์ลงกระดาษแล้วเดินไปส่ง </a:t>
            </a:r>
            <a:r>
              <a:rPr lang="en-US" sz="6000" dirty="0" err="1">
                <a:latin typeface="TH SarabunPSK" pitchFamily="34" charset="-34"/>
                <a:ea typeface="Calibri"/>
                <a:cs typeface="TH SarabunPSK" pitchFamily="34" charset="-34"/>
              </a:rPr>
              <a:t>FaX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ที่เครื่อง </a:t>
            </a:r>
            <a:r>
              <a:rPr lang="en-US" sz="6000" dirty="0">
                <a:latin typeface="TH SarabunPSK" pitchFamily="34" charset="-34"/>
                <a:ea typeface="Calibri"/>
                <a:cs typeface="TH SarabunPSK" pitchFamily="34" charset="-34"/>
              </a:rPr>
              <a:t>FAX </a:t>
            </a:r>
            <a:r>
              <a:rPr lang="th-TH" sz="6000" dirty="0">
                <a:latin typeface="TH SarabunPSK" pitchFamily="34" charset="-34"/>
                <a:ea typeface="Calibri"/>
                <a:cs typeface="TH SarabunPSK" pitchFamily="34" charset="-34"/>
              </a:rPr>
              <a:t>อื่น ๆอีก</a:t>
            </a:r>
            <a:endParaRPr lang="en-US" sz="6000" dirty="0">
              <a:latin typeface="TH SarabunPSK" pitchFamily="34" charset="-34"/>
              <a:ea typeface="Calibri"/>
              <a:cs typeface="TH SarabunPSK" pitchFamily="34" charset="-34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en-US" sz="2000" dirty="0"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72269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effectLst/>
                <a:ea typeface="Calibri"/>
                <a:cs typeface="TH SarabunPSK"/>
              </a:rPr>
              <a:t>การใช้อุปกรณ์ร่วมกัน (</a:t>
            </a:r>
            <a:r>
              <a:rPr lang="en-US" b="1" dirty="0" smtClean="0">
                <a:effectLst/>
                <a:latin typeface="TH SarabunPSK"/>
                <a:ea typeface="Calibri"/>
              </a:rPr>
              <a:t>Sharing of peripheral devices) </a:t>
            </a:r>
            <a:endParaRPr lang="th-TH" b="1" dirty="0">
              <a:ea typeface="Calibri"/>
              <a:cs typeface="TH SarabunPSK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5"/>
          </a:xfrm>
        </p:spPr>
        <p:txBody>
          <a:bodyPr>
            <a:normAutofit fontScale="55000" lnSpcReduction="20000"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en-US" sz="6000" dirty="0" smtClean="0">
                <a:latin typeface="TH SarabunPSK" pitchFamily="34" charset="-34"/>
                <a:ea typeface="Calibri"/>
                <a:cs typeface="TH SarabunPSK" pitchFamily="34" charset="-34"/>
              </a:rPr>
              <a:t>	</a:t>
            </a:r>
            <a:r>
              <a:rPr lang="en-US" sz="6500" dirty="0" smtClean="0">
                <a:latin typeface="TH SarabunPSK" pitchFamily="34" charset="-34"/>
                <a:ea typeface="Calibri"/>
                <a:cs typeface="TH SarabunPSK" pitchFamily="34" charset="-34"/>
              </a:rPr>
              <a:t>Share 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printer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เครื่องพิมพ์เป็นอุปกรณ์ต่อพ่วง 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Peripherals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ที่ใช้งานมากที่สุด โดยเฉพาะปัจจุบันมี 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Printer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ราคาสูงเกิดขึ้นมากมายโดยเฉพาะ 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Laser Printer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และเครื่องพิมพ์สี (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Color Printer)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ซึ่งมีราคาแพงและจำเป็นต้องนำมาใช้งานร่วมกันเพื่อให้เกิดประโยชน์สูงสุดนอกจากนั้นในกรณีที่เรานำเครื่องพิมพ์มาใช้งานระบบ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มากกว่า 1 เครื่อง เช่น 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Dot, Matrix, Laser, </a:t>
            </a:r>
            <a:r>
              <a:rPr lang="en-US" sz="6500" dirty="0" err="1">
                <a:latin typeface="TH SarabunPSK" pitchFamily="34" charset="-34"/>
                <a:ea typeface="Calibri"/>
                <a:cs typeface="TH SarabunPSK" pitchFamily="34" charset="-34"/>
              </a:rPr>
              <a:t>Printer,Color</a:t>
            </a:r>
            <a:r>
              <a:rPr lang="en-US" sz="6500" dirty="0">
                <a:latin typeface="TH SarabunPSK" pitchFamily="34" charset="-34"/>
                <a:ea typeface="Calibri"/>
                <a:cs typeface="TH SarabunPSK" pitchFamily="34" charset="-34"/>
              </a:rPr>
              <a:t> Ink Jet </a:t>
            </a:r>
            <a:r>
              <a:rPr lang="th-TH" sz="6500" dirty="0">
                <a:latin typeface="TH SarabunPSK" pitchFamily="34" charset="-34"/>
                <a:ea typeface="Calibri"/>
                <a:cs typeface="TH SarabunPSK" pitchFamily="34" charset="-34"/>
              </a:rPr>
              <a:t>เป็นต้น ในการส่งงานไปพิมพ์นั้น และสามารถเลือกได้ว่าต้องการใช้งานเครื่องพิมพ์ชนิดใดได้ง่ายซึ่งทำให้การทำง่ายและมีประสิทธิภาพยิ่งขึ้น</a:t>
            </a:r>
            <a:endParaRPr lang="en-US" sz="6500" dirty="0">
              <a:latin typeface="TH SarabunPSK" pitchFamily="34" charset="-34"/>
              <a:ea typeface="Calibri"/>
              <a:cs typeface="TH SarabunPSK" pitchFamily="34" charset="-34"/>
            </a:endParaRPr>
          </a:p>
          <a:p>
            <a:pPr marL="0" indent="0" algn="thaiDist">
              <a:spcAft>
                <a:spcPts val="0"/>
              </a:spcAft>
              <a:buNone/>
            </a:pPr>
            <a:endParaRPr lang="en-US" sz="2000" dirty="0"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40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41494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effectLst/>
                <a:ea typeface="Calibri"/>
                <a:cs typeface="TH SarabunPSK"/>
              </a:rPr>
              <a:t>การใช้โปรแกรมและข้อมูลร่วมกัน (</a:t>
            </a:r>
            <a:r>
              <a:rPr lang="en-US" b="1" dirty="0" smtClean="0">
                <a:effectLst/>
                <a:latin typeface="TH SarabunPSK"/>
                <a:ea typeface="Calibri"/>
              </a:rPr>
              <a:t>Sharing of program and data)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204864"/>
            <a:ext cx="8424936" cy="4525963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spcAft>
                <a:spcPts val="0"/>
              </a:spcAft>
              <a:buNone/>
            </a:pPr>
            <a:r>
              <a:rPr lang="th-TH" dirty="0" smtClean="0">
                <a:ea typeface="Calibri"/>
                <a:cs typeface="TH SarabunPSK"/>
              </a:rPr>
              <a:t>	เครือข่าย</a:t>
            </a:r>
            <a:r>
              <a:rPr lang="th-TH" dirty="0">
                <a:ea typeface="Calibri"/>
                <a:cs typeface="TH SarabunPSK"/>
              </a:rPr>
              <a:t>คอมพิวเตอร์ ทำให้ผู้ใช้สามารถใช้โปรแกรม และข้อมูลร่วมกันได้ โดยจัดเก็บโปรแกรมไว้แหล่งเก็บข้อมูล ที่เป็นศูนย์กลาง เช่น ที่ฮาร์ดดิสก์ของเครื่อง </a:t>
            </a:r>
            <a:r>
              <a:rPr lang="en-US" dirty="0">
                <a:latin typeface="TH SarabunPSK" pitchFamily="34" charset="-34"/>
                <a:ea typeface="Calibri"/>
                <a:cs typeface="TH SarabunPSK" pitchFamily="34" charset="-34"/>
              </a:rPr>
              <a:t>File Server </a:t>
            </a:r>
            <a:r>
              <a:rPr lang="th-TH" dirty="0">
                <a:ea typeface="Calibri"/>
                <a:cs typeface="TH SarabunPSK"/>
              </a:rPr>
              <a:t>ผู้ใช้สามารถใช้โปรแกรมร่วมกัน ได้จากแหล่งเดียวกัน ไม่ต้องเก็บโปรแกรมไว้ในแต่ละเครื่อง ให้ซ้ำซ้อนกัน นอกจากนั้นยังสามารถรวบรวม ข้อมูลต่าง ๆ จัดเก็บเป็นฐานข้อมูล ผู้ใช้สามารถใช้สารสนเทศ จากฐานข้อมูลกลาง ผ่านระบบเครือข่าย</a:t>
            </a:r>
            <a:r>
              <a:rPr lang="th-TH" dirty="0" smtClean="0">
                <a:ea typeface="Calibri"/>
                <a:cs typeface="TH SarabunPSK"/>
              </a:rPr>
              <a:t>คอมพิวเตอร์</a:t>
            </a:r>
            <a:r>
              <a:rPr lang="th-TH" dirty="0">
                <a:ea typeface="Calibri"/>
                <a:cs typeface="TH SarabunPSK"/>
              </a:rPr>
              <a:t>ที่ใช้งานได้อย่างสะดวกสบาย โดยไม่ต้องเดินทางไปสำเนาข้อมูลด้วยตนเอง เพราะใช้การเรียกใช้ข้อมูล ผ่านระบบเครือข่ายคอมพิวเตอร์นั่นเอง เครื่องลูก </a:t>
            </a:r>
            <a:r>
              <a:rPr lang="en-US" dirty="0" smtClean="0">
                <a:latin typeface="TH SarabunPSK" pitchFamily="34" charset="-34"/>
                <a:ea typeface="Calibri"/>
                <a:cs typeface="TH SarabunPSK" pitchFamily="34" charset="-34"/>
              </a:rPr>
              <a:t>Client</a:t>
            </a:r>
            <a:r>
              <a:rPr lang="en-US" dirty="0" smtClean="0">
                <a:ea typeface="Calibri"/>
                <a:cs typeface="TH SarabunPSK"/>
              </a:rPr>
              <a:t> </a:t>
            </a:r>
            <a:r>
              <a:rPr lang="th-TH" dirty="0">
                <a:ea typeface="Calibri"/>
                <a:cs typeface="TH SarabunPSK"/>
              </a:rPr>
              <a:t>สามารถเข้ามาใช้ โปรแกรม ข้อมูล ร่วมกันได้จากเครื่องแม่ </a:t>
            </a:r>
            <a:r>
              <a:rPr lang="en-US" dirty="0" smtClean="0">
                <a:latin typeface="TH SarabunPSK" pitchFamily="34" charset="-34"/>
                <a:ea typeface="Calibri"/>
                <a:cs typeface="TH SarabunPSK" pitchFamily="34" charset="-34"/>
              </a:rPr>
              <a:t>Server</a:t>
            </a:r>
            <a:r>
              <a:rPr lang="en-US" dirty="0" smtClean="0">
                <a:ea typeface="Calibri"/>
                <a:cs typeface="TH SarabunPSK"/>
              </a:rPr>
              <a:t> </a:t>
            </a:r>
            <a:r>
              <a:rPr lang="th-TH" dirty="0">
                <a:ea typeface="Calibri"/>
                <a:cs typeface="TH SarabunPSK"/>
              </a:rPr>
              <a:t>หรือระหว่างเครื่องลูกกับเครื่องลูกก็ได้ เป็นการประหยัดเนื้อที่ในการจัดเก็บโปรแกรม ไม่จำเป็นว่าทุกเครื่องต้องมีโปรแกรมเดียวกันนี้ในเครื่องของตนเอง </a:t>
            </a:r>
            <a:endParaRPr lang="en-US" dirty="0">
              <a:ea typeface="Calibri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325070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910892" cy="3312368"/>
          </a:xfrm>
        </p:spPr>
        <p:txBody>
          <a:bodyPr>
            <a:normAutofit fontScale="90000"/>
          </a:bodyPr>
          <a:lstStyle/>
          <a:p>
            <a:pPr algn="thaiDist">
              <a:spcAft>
                <a:spcPts val="0"/>
              </a:spcAft>
            </a:pPr>
            <a:r>
              <a:rPr lang="th-TH" b="1" dirty="0" smtClean="0">
                <a:latin typeface="TH SarabunPSK" pitchFamily="34" charset="-34"/>
                <a:ea typeface="Calibri"/>
                <a:cs typeface="TH SarabunPSK" pitchFamily="34" charset="-34"/>
              </a:rPr>
              <a:t>การ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ใช้ 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b="1" dirty="0" smtClean="0">
                <a:latin typeface="TH SarabunPSK" pitchFamily="34" charset="-34"/>
                <a:ea typeface="Calibri"/>
                <a:cs typeface="TH SarabunPSK" pitchFamily="34" charset="-34"/>
              </a:rPr>
              <a:t>ร่วมกัน</a:t>
            </a:r>
            <a:r>
              <a:rPr lang="en-US" sz="3200" b="1" dirty="0"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ทีใช้งานบนระบบ 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แบ่งออกเป็น 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Software Packages 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และ 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Data 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เมื่อใช้ระบบ 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จะสามารถที่จะ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นำเอา </a:t>
            </a:r>
            <a:r>
              <a:rPr lang="en-US" b="1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b="1" dirty="0">
                <a:latin typeface="TH SarabunPSK" pitchFamily="34" charset="-34"/>
                <a:ea typeface="Calibri"/>
                <a:cs typeface="TH SarabunPSK" pitchFamily="34" charset="-34"/>
              </a:rPr>
              <a:t>ทั้ง 2 ชนิด มาใช้งานร่วมกันได้</a:t>
            </a:r>
            <a:endParaRPr lang="en-US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37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5256584"/>
          </a:xfrm>
        </p:spPr>
        <p:txBody>
          <a:bodyPr>
            <a:normAutofit/>
          </a:bodyPr>
          <a:lstStyle/>
          <a:p>
            <a:pPr algn="thaiDist">
              <a:spcAft>
                <a:spcPts val="0"/>
              </a:spcAft>
            </a:pPr>
            <a:r>
              <a:rPr lang="th-TH" sz="4000" b="1" dirty="0" smtClean="0">
                <a:latin typeface="TH SarabunPSK" pitchFamily="34" charset="-34"/>
                <a:ea typeface="Calibri"/>
                <a:cs typeface="TH SarabunPSK" pitchFamily="34" charset="-34"/>
              </a:rPr>
              <a:t>1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.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concurrent User License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หมายถึง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ที่ระบุจำนวน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ที่สามารถใช้งานได้สูงสุดบนระบบ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เช่น แบบ 20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 Copy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นั่นหมายถึง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สามารถใช้งาน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ตัวนี้สามารถใช้งานได้พร้อมกัน 20 คน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/>
            </a:r>
            <a:b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</a:b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2.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Per User License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หมายถึง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ที่จะต้องระบุจำนวน </a:t>
            </a:r>
            <a:r>
              <a:rPr lang="en-US" sz="4000" b="1" dirty="0">
                <a:latin typeface="TH SarabunPSK" pitchFamily="34" charset="-34"/>
                <a:ea typeface="Calibri"/>
                <a:cs typeface="TH SarabunPSK" pitchFamily="34" charset="-34"/>
              </a:rPr>
              <a:t>User </a:t>
            </a:r>
            <a:r>
              <a:rPr lang="th-TH" sz="4000" b="1" dirty="0">
                <a:latin typeface="TH SarabunPSK" pitchFamily="34" charset="-34"/>
                <a:ea typeface="Calibri"/>
                <a:cs typeface="TH SarabunPSK" pitchFamily="34" charset="-34"/>
              </a:rPr>
              <a:t>ลงไปเลยว่าต้องการใช้เท่าใดแต่ในการทำงานจริงๆแล้วจะใช้กี่คนพร้อมกันก็ได้</a:t>
            </a:r>
            <a:endParaRPr lang="en-US" sz="40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588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5256584"/>
          </a:xfrm>
        </p:spPr>
        <p:txBody>
          <a:bodyPr>
            <a:normAutofit fontScale="90000"/>
          </a:bodyPr>
          <a:lstStyle/>
          <a:p>
            <a:pPr algn="thaiDist">
              <a:spcAft>
                <a:spcPts val="0"/>
              </a:spcAft>
            </a:pPr>
            <a:r>
              <a:rPr lang="en-US" dirty="0">
                <a:latin typeface="TH SarabunPSK"/>
                <a:ea typeface="Calibri"/>
                <a:cs typeface="TH SarabunPSK"/>
              </a:rPr>
              <a:t>	</a:t>
            </a:r>
            <a:r>
              <a:rPr lang="en-US" sz="3300" b="1" dirty="0" smtClean="0">
                <a:latin typeface="TH SarabunPSK" pitchFamily="34" charset="-34"/>
                <a:ea typeface="Calibri"/>
                <a:cs typeface="TH SarabunPSK" pitchFamily="34" charset="-34"/>
              </a:rPr>
              <a:t>Share </a:t>
            </a:r>
            <a:r>
              <a:rPr lang="en-US" sz="3300" b="1" dirty="0">
                <a:latin typeface="TH SarabunPSK" pitchFamily="34" charset="-34"/>
                <a:ea typeface="Calibri"/>
                <a:cs typeface="TH SarabunPSK" pitchFamily="34" charset="-34"/>
              </a:rPr>
              <a:t>Software Packages  </a:t>
            </a:r>
            <a:r>
              <a:rPr lang="en-US" sz="3300" b="1" dirty="0">
                <a:latin typeface="+mn-lt"/>
                <a:ea typeface="Calibri"/>
                <a:cs typeface="TH SarabunPSK"/>
              </a:rPr>
              <a:t>    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ในปัจจุบันสิ่งที่เป็นปัญหาอยู่คือ เรื่องของลิขสิทธิ์ทาง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Software</a:t>
            </a:r>
            <a:r>
              <a:rPr lang="en-US" sz="3300" dirty="0">
                <a:latin typeface="+mn-lt"/>
                <a:ea typeface="Calibri"/>
                <a:cs typeface="TH SarabunPSK"/>
              </a:rPr>
              <a:t>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ถ้ามีเครื่องคอมพิวเตอร์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(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แต่ละเครื่องใช้งานแยกกันอยู่ ก็จำเป็นที่จะต้องซื้อ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Software</a:t>
            </a:r>
            <a:r>
              <a:rPr lang="en-US" sz="3300" dirty="0">
                <a:latin typeface="+mn-lt"/>
                <a:ea typeface="Calibri"/>
                <a:cs typeface="TH SarabunPSK"/>
              </a:rPr>
              <a:t>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ที่มีลิขสิทธิ์ถูกต้องตามกฎหมายมาใช้งาน นั่นคือ 1 ชุดต่อ 1 เครื่อง รวมทั้งยังต้องคอยระวังในเรื่องของการ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Copy Software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มาใช้งานเองของ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User</a:t>
            </a:r>
            <a:r>
              <a:rPr lang="en-US" sz="3300" dirty="0">
                <a:latin typeface="+mn-lt"/>
                <a:ea typeface="Calibri"/>
                <a:cs typeface="TH SarabunPSK"/>
              </a:rPr>
              <a:t>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แต่ละคนด้วย การนำระบบ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Network</a:t>
            </a:r>
            <a:r>
              <a:rPr lang="en-US" sz="3300" dirty="0">
                <a:latin typeface="+mn-lt"/>
                <a:ea typeface="Calibri"/>
                <a:cs typeface="TH SarabunPSK"/>
              </a:rPr>
              <a:t>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มาใช้งานจะช่วยลดปัญหาของการทำผิดกฎหมายทางด้านลิขสิทธิ์ได้ นอกจานนั้น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ที่ใช้งานระบบ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Network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จะมีความคล่องตัวกว่า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บน เครื่องคอมพิวเตอร์ (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PC)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โดยเฉพาะอย่างยิ่งในเรื่องของการ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Maintain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หรือการซ่อมบำรุงปรับปรุง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Software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ให้ถูกต้อง เช่น มีรุ่นที่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Update </a:t>
            </a:r>
            <a:r>
              <a:rPr lang="th-TH" sz="3300" dirty="0">
                <a:latin typeface="TH SarabunPSK" pitchFamily="34" charset="-34"/>
                <a:ea typeface="Calibri"/>
                <a:cs typeface="TH SarabunPSK" pitchFamily="34" charset="-34"/>
              </a:rPr>
              <a:t>มาใหม่ จะสามารถติดตั้งและ </a:t>
            </a:r>
            <a:r>
              <a:rPr lang="en-US" sz="3300" dirty="0">
                <a:latin typeface="TH SarabunPSK" pitchFamily="34" charset="-34"/>
                <a:ea typeface="Calibri"/>
                <a:cs typeface="TH SarabunPSK" pitchFamily="34" charset="-34"/>
              </a:rPr>
              <a:t>Upgrade software </a:t>
            </a:r>
            <a:r>
              <a:rPr lang="th-TH" sz="3300" dirty="0">
                <a:latin typeface="+mn-lt"/>
                <a:ea typeface="Calibri"/>
                <a:cs typeface="TH SarabunPSK"/>
              </a:rPr>
              <a:t>ทั้ง 10 เครื่อง ซึ่งเสียเวลามาก</a:t>
            </a:r>
            <a:endParaRPr lang="en-US" sz="3300" dirty="0">
              <a:latin typeface="+mn-lt"/>
              <a:ea typeface="Calibri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385407146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396</Words>
  <Application>Microsoft Office PowerPoint</Application>
  <PresentationFormat>นำเสนอทางหน้าจอ (4:3)</PresentationFormat>
  <Paragraphs>74</Paragraphs>
  <Slides>25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26" baseType="lpstr">
      <vt:lpstr>ชุดรูปแบบของ Office</vt:lpstr>
      <vt:lpstr>ประโยชน์ของระบบเครือข่ายคอมพิวเตอร์ </vt:lpstr>
      <vt:lpstr>การใช้อุปกรณ์ร่วมกัน (Sharing of peripheral devices) </vt:lpstr>
      <vt:lpstr>การใช้อุปกรณ์ร่วมกัน (Sharing of peripheral devices) </vt:lpstr>
      <vt:lpstr>การใช้อุปกรณ์ร่วมกัน (Sharing of peripheral devices) </vt:lpstr>
      <vt:lpstr>การใช้อุปกรณ์ร่วมกัน (Sharing of peripheral devices) </vt:lpstr>
      <vt:lpstr>การใช้โปรแกรมและข้อมูลร่วมกัน (Sharing of program and data)</vt:lpstr>
      <vt:lpstr>การใช้ Software ร่วมกัน Software ทีใช้งานบนระบบ Network แบ่งออกเป็น Software Packages และ Data เมื่อใช้ระบบ Network จะสามารถที่จะนำเอา Software ทั้ง 2 ชนิด มาใช้งานร่วมกันได้</vt:lpstr>
      <vt:lpstr>1. concurrent User License หมายถึง Software ที่ระบุจำนวน User ที่สามารถใช้งานได้สูงสุดบนระบบ Network เช่น แบบ 20 Copy นั่นหมายถึง User สามารถใช้งาน Software ตัวนี้สามารถใช้งานได้พร้อมกัน 20 คน 2. Per User License หมายถึง Software ที่จะต้องระบุจำนวน User ลงไปเลยว่าต้องการใช้เท่าใดแต่ในการทำงานจริงๆแล้วจะใช้กี่คนพร้อมกันก็ได้</vt:lpstr>
      <vt:lpstr> Share Software Packages       ในปัจจุบันสิ่งที่เป็นปัญหาอยู่คือ เรื่องของลิขสิทธิ์ทาง Software ถ้ามีเครื่องคอมพิวเตอร์ (PC) แต่ละเครื่องใช้งานแยกกันอยู่ ก็จำเป็นที่จะต้องซื้อ Software ที่มีลิขสิทธิ์ถูกต้องตามกฎหมายมาใช้งาน นั่นคือ 1 ชุดต่อ 1 เครื่อง รวมทั้งยังต้องคอยระวังในเรื่องของการ Copy Software มาใช้งานเองของ User แต่ละคนด้วย การนำระบบ Network มาใช้งานจะช่วยลดปัญหาของการทำผิดกฎหมายทางด้านลิขสิทธิ์ได้ นอกจานนั้น Software ที่ใช้งานระบบ Network จะมีความคล่องตัวกว่า Software บน เครื่องคอมพิวเตอร์ (PC) โดยเฉพาะอย่างยิ่งในเรื่องของการ Maintain หรือการซ่อมบำรุงปรับปรุง Software ให้ถูกต้อง เช่น มีรุ่นที่ Update มาใหม่ จะสามารถติดตั้งและ Upgrade software ทั้ง 10 เครื่อง ซึ่งเสียเวลามาก</vt:lpstr>
      <vt:lpstr> Share Data ปัญหาที่เกิดขึ้นแน่นอน สำหรับการใช้งานเครื่องคอมพิวเตอร์ (PC) แยกกันก็คือ ในกรณีที่เราต้องการข้อมูลของคอมพิวเตอร์ (PC) เครื่องหนึ่ง จะต้อง Copy ลงในแผ่น Disk แล้วนำไปเรียกใช้จากเครื่องคอมพิวเตอร์ (PC) อีกเครื่องหนึ่ง โดยเฉพาะอย่างยิ่ง ถ้าข้อมูลนั้นมีขนาดใหญ่หรือต้องการข้อมูลร่วมกันบ่อย ๆ จะทำให้เสียเวลาในการ Copy ข้อมูลมาก ถ้านำระบบ Network มาใช้งานข้อมูล User แต่ละคนจะถูกเก็บไว้ในที่เดียวกันก็คือ Harddisk ของ File Server ดังนั้น User แต่ละคนจะสามารถใช้ข้อมูลซึ่งกันและกันได้ทันที แต่ทั้งนี้ขึ้นอยู่กับการกำหนดสิทธิ์ในการเรียกใช้ข้อมูลของแต่ละ User ซึ่งจะสามารถกำหนดไว้ว่า User คนใดจะสามารถใช้งานข้อมูลได้ถึงระดับใดบ้าง</vt:lpstr>
      <vt:lpstr> ในการระบบงานของเครื่องคอมพิวเตอร์ (PC) เมื่อต้องการนำเครื่องคอมพิวเตอร์ (PC)มาเชื่อมต่อกับระบบอื่น เช่น Mainframe หรือ Computer จะต้องมีอุปกรณ์เชื่อมต่อพิเศษเพื่อให้เครื่องคอมพิวเตอร์ (PC) นั้นสามารถทำงานร่วมกับระบบอื่นได้ จะเรียกขบวนการนี้ว่า Terminal Emulation ปัญหาก็คือ เครื่องคอมพิวเตอร์ (PC) 1 เครื่องจะต้องมีอุปกรณ์ พิเศษต่อเชื่อม 1 ชุด ซึ่งปกติจะมีราคาสูงมาก เมื่อมีการทำงานที่มากขึ้น การต่อเชื่อมกันกับเครื่องคอมพิวเตอร์ (PC) เพียง 1 ชุด อาจไม่เพียงพอในการใช้งาน อาจจำเป็นต้องต่อมากยิ่งขึ้น ทำให้สิ้นเปลืองค่าใช้จ่ายมากขึ้น </vt:lpstr>
      <vt:lpstr> แต่ถ้ามีระบบ Network อยู่แล้ว สามารถที่จะนำ เครื่องคอมพิวเตอร์ (PC) และอุปกรณ์เชื่อมต่อสำหรับระบบอื่น เพียง 1 ชุด หลังจากนั้น Workstation เครื่องอื่นที่ไม่มีอุปกรณ์ต่อเชื่อมนี้ก็สามารถเชื่อมต่อกับระบบอื่นได้ด้วย เสมือนมี อุปกรณ์เชื่อมต่อติดตั้งทีเครื่องของตนเอง ลักษณะนี้เรียกว่า Gateway</vt:lpstr>
      <vt:lpstr>สามารถติดต่อสื่อสารระยะไกลได้(Telecommunication) </vt:lpstr>
      <vt:lpstr>สามารถประยุกต์ใช้ในงานด้านธุรกิจได้ (ฺBusiness Applicability) </vt:lpstr>
      <vt:lpstr> ความประหยัด (save)</vt:lpstr>
      <vt:lpstr>ความเชื่อถือได้ของระบบงาน reliability of the system</vt:lpstr>
      <vt:lpstr>สรุปประโยชน์ของการเชื่อมต่อคอมพิวเตอร์หลายๆ เครื่องเข้าเป็นระบบเครือข่าย</vt:lpstr>
      <vt:lpstr>สรุปประโยชน์ของการเชื่อมต่อคอมพิวเตอร์หลายๆ เครื่องเข้าเป็นระบบเครือข่าย</vt:lpstr>
      <vt:lpstr>การประยุกต์ใช้งานของระบบเครือข่ายคอมพิวเตอร์</vt:lpstr>
      <vt:lpstr>การประยุกต์ใช้งานของระบบเครือข่ายคอมพิวเตอร์</vt:lpstr>
      <vt:lpstr>การประยุกต์ใช้งานของระบบเครือข่ายคอมพิวเตอร์</vt:lpstr>
      <vt:lpstr>การประยุกต์ใช้งานของระบบเครือข่ายคอมพิวเตอร์</vt:lpstr>
      <vt:lpstr>การประยุกต์ใช้งานของระบบเครือข่ายคอมพิวเตอร์</vt:lpstr>
      <vt:lpstr>ข้อดีของเครือข่ายคอมพิวเตอร์</vt:lpstr>
      <vt:lpstr>ข้อดีของเครือข่ายคอมพิวเตอร์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ประโยชน์ของระบบเครือข่ายคอมพิวเตอร์</dc:title>
  <dc:creator>M'ME</dc:creator>
  <cp:lastModifiedBy>M'ME</cp:lastModifiedBy>
  <cp:revision>10</cp:revision>
  <dcterms:created xsi:type="dcterms:W3CDTF">2017-01-08T05:45:27Z</dcterms:created>
  <dcterms:modified xsi:type="dcterms:W3CDTF">2017-01-09T04:02:08Z</dcterms:modified>
</cp:coreProperties>
</file>