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0"/>
  </p:notesMasterIdLst>
  <p:sldIdLst>
    <p:sldId id="256" r:id="rId3"/>
    <p:sldId id="262" r:id="rId4"/>
    <p:sldId id="265" r:id="rId5"/>
    <p:sldId id="266" r:id="rId6"/>
    <p:sldId id="276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ยินดีต้อนรับ" id="{E75E278A-FF0E-49A4-B170-79828D63BBAD}">
          <p14:sldIdLst>
            <p14:sldId id="256"/>
          </p14:sldIdLst>
        </p14:section>
        <p14:section name="ออกแบบ สร้างความประทับใจ ทำงานร่วมกัน" id="{B9B51309-D148-4332-87C2-07BE32FBCA3B}">
          <p14:sldIdLst>
            <p14:sldId id="262"/>
            <p14:sldId id="265"/>
            <p14:sldId id="266"/>
            <p14:sldId id="276"/>
            <p14:sldId id="264"/>
          </p14:sldIdLst>
        </p14:section>
        <p14:section name="เรียนรู้เพิ่มเติม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ผู้สร้าง" initials="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-4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ส่วนหัว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h-TH" sz="1200"/>
            </a:lvl1pPr>
          </a:lstStyle>
          <a:p>
            <a:fld id="{EC13577B-6902-467D-A26C-08A0DD5E4E03}" type="datetimeFigureOut">
              <a:t>5/29/2014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h-TH" sz="1200"/>
            </a:lvl1pPr>
          </a:lstStyle>
          <a:p>
            <a:fld id="{DF61EA0F-A667-4B49-8422-0062BC55E249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ใน </a:t>
            </a:r>
            <a:r>
              <a:rPr lang="th-TH" baseline="0" dirty="0" smtClean="0"/>
              <a:t>โหมดการนำเสนอสไลด์ คลิกลูกศรเพื่อเข้าสู่ศูนย์การเริ่มต้นใช้งานของ PowerPoint 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 latinLnBrk="0">
              <a:defRPr lang="th-TH" sz="540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th-TH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lang="th-TH" sz="2000"/>
            </a:lvl2pPr>
            <a:lvl3pPr marL="914400" indent="0" algn="ctr" latinLnBrk="0">
              <a:buNone/>
              <a:defRPr lang="th-TH" sz="1800"/>
            </a:lvl3pPr>
            <a:lvl4pPr marL="1371600" indent="0" algn="ctr" latinLnBrk="0">
              <a:buNone/>
              <a:defRPr lang="th-TH" sz="1600"/>
            </a:lvl4pPr>
            <a:lvl5pPr marL="1828800" indent="0" algn="ctr" latinLnBrk="0">
              <a:buNone/>
              <a:defRPr lang="th-TH" sz="1600"/>
            </a:lvl5pPr>
            <a:lvl6pPr marL="2286000" indent="0" algn="ctr" latinLnBrk="0">
              <a:buNone/>
              <a:defRPr lang="th-TH" sz="1600"/>
            </a:lvl6pPr>
            <a:lvl7pPr marL="2743200" indent="0" algn="ctr" latinLnBrk="0">
              <a:buNone/>
              <a:defRPr lang="th-TH" sz="1600"/>
            </a:lvl7pPr>
            <a:lvl8pPr marL="3200400" indent="0" algn="ctr" latinLnBrk="0">
              <a:buNone/>
              <a:defRPr lang="th-TH" sz="1600"/>
            </a:lvl8pPr>
            <a:lvl9pPr marL="3657600" indent="0" algn="ctr" latinLnBrk="0">
              <a:buNone/>
              <a:defRPr lang="th-TH" sz="16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5/29/2014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th-TH" sz="360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5/29/2014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 latinLnBrk="0">
              <a:defRPr lang="th-TH" sz="360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5/29/2014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 latinLnBrk="0">
              <a:defRPr lang="th-TH" sz="360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lang="th-TH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lang="th-TH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lang="th-TH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lang="th-TH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lang="th-TH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5/29/2014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 latinLnBrk="0">
              <a:defRPr lang="th-TH" sz="4800">
                <a:solidFill>
                  <a:srgbClr val="D24726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lang="th-TH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lang="th-TH" sz="2000"/>
            </a:lvl2pPr>
            <a:lvl3pPr marL="914400" indent="0" latinLnBrk="0">
              <a:buNone/>
              <a:defRPr lang="th-TH" sz="1800"/>
            </a:lvl3pPr>
            <a:lvl4pPr marL="1371600" indent="0" latinLnBrk="0">
              <a:buNone/>
              <a:defRPr lang="th-TH" sz="1600"/>
            </a:lvl4pPr>
            <a:lvl5pPr marL="1828800" indent="0" latinLnBrk="0">
              <a:buNone/>
              <a:defRPr lang="th-TH" sz="1600"/>
            </a:lvl5pPr>
            <a:lvl6pPr marL="2286000" indent="0" latinLnBrk="0">
              <a:buNone/>
              <a:defRPr lang="th-TH" sz="1600"/>
            </a:lvl6pPr>
            <a:lvl7pPr marL="2743200" indent="0" latinLnBrk="0">
              <a:buNone/>
              <a:defRPr lang="th-TH" sz="1600"/>
            </a:lvl7pPr>
            <a:lvl8pPr marL="3200400" indent="0" latinLnBrk="0">
              <a:buNone/>
              <a:defRPr lang="th-TH" sz="1600"/>
            </a:lvl8pPr>
            <a:lvl9pPr marL="3657600" indent="0" latinLnBrk="0">
              <a:buNone/>
              <a:defRPr lang="th-TH"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5/29/2014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th-TH" sz="360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th-TH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th-TH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th-TH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th-TH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th-TH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ระดับที่สอง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ระดับที่สาม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ระดับที่สี่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th-TH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th-TH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th-TH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th-TH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th-TH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ระดับที่สอง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ระดับที่สาม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ระดับที่สี่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5/29/2014</a:t>
            </a:fld>
            <a:endParaRPr lang="th-TH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th-TH"/>
          </a:p>
        </p:txBody>
      </p:sp>
      <p:sp>
        <p:nvSpPr>
          <p:cNvPr id="9" name="สี่เหลี่ยมผืนผ้า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 latinLnBrk="0">
              <a:defRPr lang="th-TH" sz="360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 latinLnBrk="0">
              <a:buNone/>
              <a:defRPr lang="th-TH" sz="2400" b="1"/>
            </a:lvl1pPr>
            <a:lvl2pPr marL="457200" indent="0" latinLnBrk="0">
              <a:buNone/>
              <a:defRPr lang="th-TH" sz="2000" b="1"/>
            </a:lvl2pPr>
            <a:lvl3pPr marL="914400" indent="0" latinLnBrk="0">
              <a:buNone/>
              <a:defRPr lang="th-TH" sz="1800" b="1"/>
            </a:lvl3pPr>
            <a:lvl4pPr marL="1371600" indent="0" latinLnBrk="0">
              <a:buNone/>
              <a:defRPr lang="th-TH" sz="1600" b="1"/>
            </a:lvl4pPr>
            <a:lvl5pPr marL="1828800" indent="0" latinLnBrk="0">
              <a:buNone/>
              <a:defRPr lang="th-TH" sz="1600" b="1"/>
            </a:lvl5pPr>
            <a:lvl6pPr marL="2286000" indent="0" latinLnBrk="0">
              <a:buNone/>
              <a:defRPr lang="th-TH" sz="1600" b="1"/>
            </a:lvl6pPr>
            <a:lvl7pPr marL="2743200" indent="0" latinLnBrk="0">
              <a:buNone/>
              <a:defRPr lang="th-TH" sz="1600" b="1"/>
            </a:lvl7pPr>
            <a:lvl8pPr marL="3200400" indent="0" latinLnBrk="0">
              <a:buNone/>
              <a:defRPr lang="th-TH" sz="1600" b="1"/>
            </a:lvl8pPr>
            <a:lvl9pPr marL="3657600" indent="0" latinLnBrk="0">
              <a:buNone/>
              <a:defRPr lang="th-TH"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th-TH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th-TH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th-TH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th-TH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th-TH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ระดับที่สอง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ระดับที่สาม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ระดับที่สี่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 latinLnBrk="0">
              <a:buNone/>
              <a:defRPr lang="th-TH" sz="2400" b="1"/>
            </a:lvl1pPr>
            <a:lvl2pPr marL="457200" indent="0" latinLnBrk="0">
              <a:buNone/>
              <a:defRPr lang="th-TH" sz="2000" b="1"/>
            </a:lvl2pPr>
            <a:lvl3pPr marL="914400" indent="0" latinLnBrk="0">
              <a:buNone/>
              <a:defRPr lang="th-TH" sz="1800" b="1"/>
            </a:lvl3pPr>
            <a:lvl4pPr marL="1371600" indent="0" latinLnBrk="0">
              <a:buNone/>
              <a:defRPr lang="th-TH" sz="1600" b="1"/>
            </a:lvl4pPr>
            <a:lvl5pPr marL="1828800" indent="0" latinLnBrk="0">
              <a:buNone/>
              <a:defRPr lang="th-TH" sz="1600" b="1"/>
            </a:lvl5pPr>
            <a:lvl6pPr marL="2286000" indent="0" latinLnBrk="0">
              <a:buNone/>
              <a:defRPr lang="th-TH" sz="1600" b="1"/>
            </a:lvl6pPr>
            <a:lvl7pPr marL="2743200" indent="0" latinLnBrk="0">
              <a:buNone/>
              <a:defRPr lang="th-TH" sz="1600" b="1"/>
            </a:lvl7pPr>
            <a:lvl8pPr marL="3200400" indent="0" latinLnBrk="0">
              <a:buNone/>
              <a:defRPr lang="th-TH" sz="1600" b="1"/>
            </a:lvl8pPr>
            <a:lvl9pPr marL="3657600" indent="0" latinLnBrk="0">
              <a:buNone/>
              <a:defRPr lang="th-TH"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th-TH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th-TH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th-TH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th-TH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th-TH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ระดับที่สอง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ระดับที่สาม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ระดับที่สี่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5/29/2014</a:t>
            </a:fld>
            <a:endParaRPr lang="th-TH"/>
          </a:p>
        </p:txBody>
      </p:sp>
      <p:sp>
        <p:nvSpPr>
          <p:cNvPr id="8" name="ตัวแทนส่วนท้า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th-TH"/>
          </a:p>
        </p:txBody>
      </p:sp>
      <p:sp>
        <p:nvSpPr>
          <p:cNvPr id="11" name="สี่เหลี่ยมผืนผ้า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th-TH" sz="360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5/29/2014</a:t>
            </a:fld>
            <a:endParaRPr lang="th-TH"/>
          </a:p>
        </p:txBody>
      </p:sp>
      <p:sp>
        <p:nvSpPr>
          <p:cNvPr id="4" name="ตัวแทนส่วนท้า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th-TH"/>
          </a:p>
        </p:txBody>
      </p:sp>
      <p:sp>
        <p:nvSpPr>
          <p:cNvPr id="7" name="สี่เหลี่ยมผืนผ้า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5/29/2014</a:t>
            </a:fld>
            <a:endParaRPr lang="th-TH"/>
          </a:p>
        </p:txBody>
      </p:sp>
      <p:sp>
        <p:nvSpPr>
          <p:cNvPr id="3" name="ตัวแทนส่วนท้า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th-TH"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th-TH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th-TH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th-TH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th-TH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th-TH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ระดับที่สอง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ระดับที่สาม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ระดับที่สี่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th-TH" sz="1600"/>
            </a:lvl1pPr>
            <a:lvl2pPr marL="457200" indent="0" latinLnBrk="0">
              <a:buNone/>
              <a:defRPr lang="th-TH" sz="1400"/>
            </a:lvl2pPr>
            <a:lvl3pPr marL="914400" indent="0" latinLnBrk="0">
              <a:buNone/>
              <a:defRPr lang="th-TH" sz="1200"/>
            </a:lvl3pPr>
            <a:lvl4pPr marL="1371600" indent="0" latinLnBrk="0">
              <a:buNone/>
              <a:defRPr lang="th-TH" sz="1000"/>
            </a:lvl4pPr>
            <a:lvl5pPr marL="1828800" indent="0" latinLnBrk="0">
              <a:buNone/>
              <a:defRPr lang="th-TH" sz="1000"/>
            </a:lvl5pPr>
            <a:lvl6pPr marL="2286000" indent="0" latinLnBrk="0">
              <a:buNone/>
              <a:defRPr lang="th-TH" sz="1000"/>
            </a:lvl6pPr>
            <a:lvl7pPr marL="2743200" indent="0" latinLnBrk="0">
              <a:buNone/>
              <a:defRPr lang="th-TH" sz="1000"/>
            </a:lvl7pPr>
            <a:lvl8pPr marL="3200400" indent="0" latinLnBrk="0">
              <a:buNone/>
              <a:defRPr lang="th-TH" sz="1000"/>
            </a:lvl8pPr>
            <a:lvl9pPr marL="3657600" indent="0" latinLnBrk="0">
              <a:buNone/>
              <a:defRPr lang="th-TH" sz="1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5/29/2014</a:t>
            </a:fld>
            <a:endParaRPr lang="th-TH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th-TH"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 latinLnBrk="0">
              <a:buNone/>
              <a:defRPr lang="th-TH" sz="3200"/>
            </a:lvl1pPr>
            <a:lvl2pPr marL="457200" indent="0" latinLnBrk="0">
              <a:buNone/>
              <a:defRPr lang="th-TH" sz="2800"/>
            </a:lvl2pPr>
            <a:lvl3pPr marL="914400" indent="0" latinLnBrk="0">
              <a:buNone/>
              <a:defRPr lang="th-TH" sz="2400"/>
            </a:lvl3pPr>
            <a:lvl4pPr marL="1371600" indent="0" latinLnBrk="0">
              <a:buNone/>
              <a:defRPr lang="th-TH" sz="2000"/>
            </a:lvl4pPr>
            <a:lvl5pPr marL="1828800" indent="0" latinLnBrk="0">
              <a:buNone/>
              <a:defRPr lang="th-TH" sz="2000"/>
            </a:lvl5pPr>
            <a:lvl6pPr marL="2286000" indent="0" latinLnBrk="0">
              <a:buNone/>
              <a:defRPr lang="th-TH" sz="2000"/>
            </a:lvl6pPr>
            <a:lvl7pPr marL="2743200" indent="0" latinLnBrk="0">
              <a:buNone/>
              <a:defRPr lang="th-TH" sz="2000"/>
            </a:lvl7pPr>
            <a:lvl8pPr marL="3200400" indent="0" latinLnBrk="0">
              <a:buNone/>
              <a:defRPr lang="th-TH" sz="2000"/>
            </a:lvl8pPr>
            <a:lvl9pPr marL="3657600" indent="0" latinLnBrk="0">
              <a:buNone/>
              <a:defRPr lang="th-TH"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th-TH" sz="1600"/>
            </a:lvl1pPr>
            <a:lvl2pPr marL="457200" indent="0" latinLnBrk="0">
              <a:buNone/>
              <a:defRPr lang="th-TH" sz="1400"/>
            </a:lvl2pPr>
            <a:lvl3pPr marL="914400" indent="0" latinLnBrk="0">
              <a:buNone/>
              <a:defRPr lang="th-TH" sz="1200"/>
            </a:lvl3pPr>
            <a:lvl4pPr marL="1371600" indent="0" latinLnBrk="0">
              <a:buNone/>
              <a:defRPr lang="th-TH" sz="1000"/>
            </a:lvl4pPr>
            <a:lvl5pPr marL="1828800" indent="0" latinLnBrk="0">
              <a:buNone/>
              <a:defRPr lang="th-TH" sz="1000"/>
            </a:lvl5pPr>
            <a:lvl6pPr marL="2286000" indent="0" latinLnBrk="0">
              <a:buNone/>
              <a:defRPr lang="th-TH" sz="1000"/>
            </a:lvl6pPr>
            <a:lvl7pPr marL="2743200" indent="0" latinLnBrk="0">
              <a:buNone/>
              <a:defRPr lang="th-TH" sz="1000"/>
            </a:lvl7pPr>
            <a:lvl8pPr marL="3200400" indent="0" latinLnBrk="0">
              <a:buNone/>
              <a:defRPr lang="th-TH" sz="1000"/>
            </a:lvl8pPr>
            <a:lvl9pPr marL="3657600" indent="0" latinLnBrk="0">
              <a:buNone/>
              <a:defRPr lang="th-TH" sz="1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5/29/2014</a:t>
            </a:fld>
            <a:endParaRPr lang="th-TH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h-TH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t>5/29/2014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th-TH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h-TH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th-TH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th-TH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th-TH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th-TH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5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วิชา เขียน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แบบ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ไฟฟ้า</a:t>
            </a:r>
            <a:b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รหัส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2104-2001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ท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-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ป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-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น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(0-4-2)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10325667" cy="1137793"/>
          </a:xfrm>
        </p:spPr>
        <p:txBody>
          <a:bodyPr>
            <a:normAutofit/>
          </a:bodyPr>
          <a:lstStyle/>
          <a:p>
            <a:pPr algn="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ครูผู้สอน นายธน</a:t>
            </a:r>
            <a:r>
              <a:rPr lang="th-T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เศรษฐ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สุขสว่าง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จุดประสงค์รายวิชา เพื่อให้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รู้ เข้าใจเกี่ยวกับหลักการเขียนแบบตามมาตรฐานสากล</a:t>
            </a:r>
            <a:endParaRPr lang="en-US" sz="20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มีทักษะเกี่ยวกับการอ่านแบบและเขียนแบบระบบไฟฟ้าแสงสว่างและระบบไฟฟ้ากำลัง</a:t>
            </a:r>
            <a:endParaRPr lang="en-US" sz="20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มีความตระหนัก และเห็นคุณค่าเกี่ยวกับการอ่านแบบและเขียน</a:t>
            </a:r>
            <a:r>
              <a:rPr lang="th-TH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แบบ</a:t>
            </a:r>
            <a:endParaRPr lang="th-TH" sz="20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97" y="1781034"/>
            <a:ext cx="6413166" cy="3732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สมรรถนะรายวิชา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825623"/>
            <a:ext cx="4876800" cy="488907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แสดงความรู้เกี่ยวกับหลักการเขียนแบบตามมาตรฐานสากล</a:t>
            </a:r>
            <a:endParaRPr lang="en-US" sz="20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อ่านแบบและเขียนแบบงานโครงสร้าง แปลนพื้นงานอาคาร งานระบบไฟฟ้ากำลังและสื่อสาร</a:t>
            </a:r>
            <a:endParaRPr lang="en-US" sz="20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จัดทำตารางโหลด </a:t>
            </a:r>
            <a:r>
              <a:rPr lang="en-US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(Load Schedule)</a:t>
            </a: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อ่านแบบและเขียนแบบไฟฟ้าทั่วไป แบบสำหรับงานติดตั้งและงานจริง แบบงานควบคุมทาง</a:t>
            </a:r>
            <a:r>
              <a:rPr lang="th-TH" sz="20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ไฟฟ้า</a:t>
            </a:r>
            <a:endParaRPr lang="en-US" sz="20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26" y="2233115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59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คำอธิบายรายวิชา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825623"/>
            <a:ext cx="10683160" cy="4889075"/>
          </a:xfrm>
        </p:spPr>
        <p:txBody>
          <a:bodyPr>
            <a:normAutofit/>
          </a:bodyPr>
          <a:lstStyle/>
          <a:p>
            <a:pPr lvl="0" indent="355600"/>
            <a:r>
              <a:rPr lang="th-TH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ศึกษาและปฏิบัติเกี่ยวกับสัญลักษณ์ที่ใช้ในงานเขียนแบบไฟฟ้า และงานอาคาร ตามมาตรฐานสากล การเขียนแบบงานโครงสร้าง แปลนพื้นงานอาคาร งานระบบไฟฟ้าและสื่อสาร ไดอะแกรมเส้นเดี่ยว </a:t>
            </a:r>
            <a:r>
              <a:rPr lang="en-US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(Single line Diagram) </a:t>
            </a:r>
            <a:r>
              <a:rPr lang="th-TH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ไดอะแกรมแนวดิ่ง </a:t>
            </a:r>
            <a:r>
              <a:rPr lang="en-US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(Riser Diagram) </a:t>
            </a:r>
            <a:r>
              <a:rPr lang="th-TH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ตารางโหลด </a:t>
            </a:r>
            <a:r>
              <a:rPr lang="en-US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(Load Schedule) </a:t>
            </a:r>
            <a:r>
              <a:rPr lang="th-TH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เขียนแบบไฟฟ้าทั่วไป เขียนแบบสำหรับงานติดตั้งและแบบงานติดตั้งจริง เขียนแบบงานควบคุมทางไฟฟ้า เขียน </a:t>
            </a:r>
            <a:r>
              <a:rPr lang="en-US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Schematic Diagram, Wiring Diagram </a:t>
            </a:r>
            <a:r>
              <a:rPr lang="th-TH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และ </a:t>
            </a:r>
            <a:r>
              <a:rPr lang="en-US" sz="20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Pictorial Diagram, One Line Diagram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356" y="3807726"/>
            <a:ext cx="3026004" cy="269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25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การวัดและประเมินผล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825623"/>
            <a:ext cx="5344236" cy="4889075"/>
          </a:xfrm>
        </p:spPr>
        <p:txBody>
          <a:bodyPr>
            <a:normAutofit/>
          </a:bodyPr>
          <a:lstStyle/>
          <a:p>
            <a:pPr marL="590550" indent="-590550">
              <a:buFont typeface="Wingdings" panose="05000000000000000000" pitchFamily="2" charset="2"/>
              <a:buChar char="v"/>
            </a:pPr>
            <a:r>
              <a:rPr lang="th-TH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ความรู้เกี่ยวกับเนื้อหาวิชา	</a:t>
            </a: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6</a:t>
            </a:r>
            <a:r>
              <a:rPr lang="th-TH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0</a:t>
            </a:r>
          </a:p>
          <a:p>
            <a:pPr marL="0" lvl="1" indent="0" algn="ctr">
              <a:buFontTx/>
              <a:buNone/>
            </a:pPr>
            <a:r>
              <a:rPr lang="th-TH" altLang="en-US" sz="24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(สมุด, การบ้าน, ใบงาน และแบบประเมินผล)</a:t>
            </a:r>
          </a:p>
          <a:p>
            <a:pPr marL="590550" indent="-590550">
              <a:buFont typeface="Wingdings" panose="05000000000000000000" pitchFamily="2" charset="2"/>
              <a:buChar char="v"/>
            </a:pPr>
            <a:r>
              <a:rPr lang="th-TH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คุณธรรม จริยธรรม	</a:t>
            </a: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	2</a:t>
            </a:r>
            <a:r>
              <a:rPr lang="th-TH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0</a:t>
            </a:r>
          </a:p>
          <a:p>
            <a:pPr algn="ctr"/>
            <a:r>
              <a:rPr lang="th-TH" altLang="en-US" sz="24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(เวลาเรียน, ความรับผิดชอบ)</a:t>
            </a:r>
          </a:p>
          <a:p>
            <a:pPr marL="590550" indent="-590550">
              <a:buFont typeface="Wingdings" panose="05000000000000000000" pitchFamily="2" charset="2"/>
              <a:buChar char="v"/>
            </a:pP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สอบประมวลความรู้		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20</a:t>
            </a:r>
            <a:endParaRPr lang="th-TH" sz="24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74" y="2405228"/>
            <a:ext cx="3925888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98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ทำงานร่วมกัน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แก้ไขร่วมกับผู้ใช้อื่นจากพีซีหลายเครื่องในเวลาเดียวกัน และสนทนากันด้วยการแสดงข้อคิดเห็นแบบปรับปรุงใหม่ </a:t>
            </a:r>
          </a:p>
          <a:p>
            <a:r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การแชร์ข้อมูลออนไลน์นั้นทำได้ง่ายๆ แม้ว่าผู้ชมของคุณจะไม่มี PowerPoint ก็ตาม เพียงแค่ส่งภาพไปที่เบราว์เซอร์ของเขาด้วยการนำเสนองานแบบออนไลน์</a:t>
            </a:r>
          </a:p>
          <a:p>
            <a:r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ทำงานร่วมกับผู้อื่นจากสถานที่ต่างๆ ในเวลาเดียวกัน ไม่ว่าคุณจะกำลังใช้ PowerPoint บนเดสก์ท็อปหรือ PowerPoint Web App ก็ตาม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10" y="2029619"/>
            <a:ext cx="60102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PowerPoint 2013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2187226"/>
          </a:xfrm>
        </p:spPr>
        <p:txBody>
          <a:bodyPr>
            <a:noAutofit/>
          </a:bodyPr>
          <a:lstStyle/>
          <a:p>
            <a:r>
              <a:rPr lang="th-TH" sz="2400">
                <a:latin typeface="Leelawadee" panose="020B0502040204020203" pitchFamily="34" charset="-34"/>
                <a:cs typeface="Leelawadee" panose="020B0502040204020203" pitchFamily="34" charset="-34"/>
              </a:rPr>
              <a:t>ออกแบบงานนำเสนอที่สวยงามอย่างเป็นธรรมชาติ แชร์และทำงานร่วมกับผู้อื่นได้อย่างง่ายดาย และสร้างผลงานระดับมืออาชีพด้วยเครื่องมือการนำเสนองานขั้นสูง</a:t>
            </a:r>
          </a:p>
        </p:txBody>
      </p:sp>
      <p:sp>
        <p:nvSpPr>
          <p:cNvPr id="8" name="รูปแบบอิสระ 7">
            <a:hlinkClick r:id="rId3" tooltip="เรียนรู้เพิ่มเติม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ตัวแทนข้อความ 2">
            <a:hlinkClick r:id="rId3" tooltip="เรียนรู้เพิ่มเติม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th-TH"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th-TH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th-TH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sz="1800" dirty="0">
                <a:solidFill>
                  <a:srgbClr val="DD462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คุณสามารถหารายละเอียดเพิ่มเติมได้ที่ศูนย์การเริ่มต้นใช้งานของ </a:t>
            </a:r>
            <a:r>
              <a:rPr lang="th-TH" sz="1800" dirty="0" err="1">
                <a:solidFill>
                  <a:srgbClr val="DD462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PowerPoint</a:t>
            </a:r>
            <a:endParaRPr lang="th-TH" sz="1800" dirty="0">
              <a:solidFill>
                <a:srgbClr val="DD462F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200">
                <a:solidFill>
                  <a:srgbClr val="D24726">
                    <a:alpha val="37000"/>
                  </a:srgb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(คลิกลูกศรเมื่ออยู่ในโหมดการนำเสนอสไลด์)</a:t>
            </a:r>
          </a:p>
          <a:p>
            <a:endParaRPr lang="th-TH" sz="1200">
              <a:solidFill>
                <a:srgbClr val="D24726">
                  <a:alpha val="37000"/>
                </a:srgb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2394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8C35DC-4FFA-4815-9A83-FCECC9905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TS102923944</Template>
  <TotalTime>0</TotalTime>
  <Words>352</Words>
  <Application>Microsoft Office PowerPoint</Application>
  <PresentationFormat>กำหนดเอง</PresentationFormat>
  <Paragraphs>30</Paragraphs>
  <Slides>7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TS102923944</vt:lpstr>
      <vt:lpstr>วิชา เขียนแบบไฟฟ้า รหัส 2104-2001 ท-ป-น (0-4-2)</vt:lpstr>
      <vt:lpstr>จุดประสงค์รายวิชา เพื่อให้</vt:lpstr>
      <vt:lpstr>สมรรถนะรายวิชา</vt:lpstr>
      <vt:lpstr>คำอธิบายรายวิชา</vt:lpstr>
      <vt:lpstr>การวัดและประเมินผล</vt:lpstr>
      <vt:lpstr>ทำงานร่วมกัน</vt:lpstr>
      <vt:lpstr>PowerPoint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2014-05-15T14:26:13Z</dcterms:created>
  <dcterms:modified xsi:type="dcterms:W3CDTF">2014-05-29T13:56:18Z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