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8" r:id="rId2"/>
    <p:sldId id="256" r:id="rId3"/>
    <p:sldId id="259" r:id="rId4"/>
    <p:sldId id="260" r:id="rId5"/>
    <p:sldId id="261" r:id="rId6"/>
    <p:sldId id="262" r:id="rId7"/>
    <p:sldId id="263" r:id="rId8"/>
    <p:sldId id="267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0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6" r:id="rId49"/>
    <p:sldId id="304" r:id="rId50"/>
    <p:sldId id="305" r:id="rId51"/>
    <p:sldId id="307" r:id="rId52"/>
    <p:sldId id="308" r:id="rId53"/>
    <p:sldId id="309" r:id="rId54"/>
    <p:sldId id="310" r:id="rId55"/>
    <p:sldId id="311" r:id="rId56"/>
    <p:sldId id="312" r:id="rId57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8347"/>
    <a:srgbClr val="CCCCCC"/>
    <a:srgbClr val="AE793F"/>
    <a:srgbClr val="663300"/>
    <a:srgbClr val="1C2023"/>
    <a:srgbClr val="A46F39"/>
    <a:srgbClr val="996633"/>
    <a:srgbClr val="940909"/>
    <a:srgbClr val="8A0505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44.wmf"/><Relationship Id="rId1" Type="http://schemas.openxmlformats.org/officeDocument/2006/relationships/image" Target="../media/image6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74D7-AE6F-46C3-994B-1873B11678C6}" type="datetimeFigureOut">
              <a:rPr lang="th-TH" smtClean="0"/>
              <a:t>25/04/61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79AF-2FED-4751-BD84-F39CB2C5721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2988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74D7-AE6F-46C3-994B-1873B11678C6}" type="datetimeFigureOut">
              <a:rPr lang="th-TH" smtClean="0"/>
              <a:t>25/04/61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79AF-2FED-4751-BD84-F39CB2C5721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5307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74D7-AE6F-46C3-994B-1873B11678C6}" type="datetimeFigureOut">
              <a:rPr lang="th-TH" smtClean="0"/>
              <a:t>25/04/61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79AF-2FED-4751-BD84-F39CB2C5721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11155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74D7-AE6F-46C3-994B-1873B11678C6}" type="datetimeFigureOut">
              <a:rPr lang="th-TH" smtClean="0"/>
              <a:t>25/04/61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79AF-2FED-4751-BD84-F39CB2C5721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64743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74D7-AE6F-46C3-994B-1873B11678C6}" type="datetimeFigureOut">
              <a:rPr lang="th-TH" smtClean="0"/>
              <a:t>25/04/61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79AF-2FED-4751-BD84-F39CB2C5721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8667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74D7-AE6F-46C3-994B-1873B11678C6}" type="datetimeFigureOut">
              <a:rPr lang="th-TH" smtClean="0"/>
              <a:t>25/04/61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79AF-2FED-4751-BD84-F39CB2C5721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771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74D7-AE6F-46C3-994B-1873B11678C6}" type="datetimeFigureOut">
              <a:rPr lang="th-TH" smtClean="0"/>
              <a:t>25/04/61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79AF-2FED-4751-BD84-F39CB2C5721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63893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74D7-AE6F-46C3-994B-1873B11678C6}" type="datetimeFigureOut">
              <a:rPr lang="th-TH" smtClean="0"/>
              <a:t>25/04/61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79AF-2FED-4751-BD84-F39CB2C5721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64137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74D7-AE6F-46C3-994B-1873B11678C6}" type="datetimeFigureOut">
              <a:rPr lang="th-TH" smtClean="0"/>
              <a:t>25/04/61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79AF-2FED-4751-BD84-F39CB2C5721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50646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74D7-AE6F-46C3-994B-1873B11678C6}" type="datetimeFigureOut">
              <a:rPr lang="th-TH" smtClean="0"/>
              <a:t>25/04/61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79AF-2FED-4751-BD84-F39CB2C5721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7984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74D7-AE6F-46C3-994B-1873B11678C6}" type="datetimeFigureOut">
              <a:rPr lang="th-TH" smtClean="0"/>
              <a:t>25/04/61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79AF-2FED-4751-BD84-F39CB2C5721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5758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A74D7-AE6F-46C3-994B-1873B11678C6}" type="datetimeFigureOut">
              <a:rPr lang="th-TH" smtClean="0"/>
              <a:t>25/04/61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279AF-2FED-4751-BD84-F39CB2C5721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01779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slide" Target="slide45.xml"/><Relationship Id="rId1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slide" Target="slide15.xml"/><Relationship Id="rId12" Type="http://schemas.openxmlformats.org/officeDocument/2006/relationships/slide" Target="slide42.xml"/><Relationship Id="rId17" Type="http://schemas.openxmlformats.org/officeDocument/2006/relationships/image" Target="../media/image5.jpeg"/><Relationship Id="rId2" Type="http://schemas.openxmlformats.org/officeDocument/2006/relationships/image" Target="../media/image1.jpeg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39.xml"/><Relationship Id="rId5" Type="http://schemas.openxmlformats.org/officeDocument/2006/relationships/audio" Target="../media/audio1.wav"/><Relationship Id="rId15" Type="http://schemas.openxmlformats.org/officeDocument/2006/relationships/image" Target="../media/image3.jpeg"/><Relationship Id="rId10" Type="http://schemas.openxmlformats.org/officeDocument/2006/relationships/slide" Target="slide35.xml"/><Relationship Id="rId4" Type="http://schemas.openxmlformats.org/officeDocument/2006/relationships/slide" Target="slide2.xml"/><Relationship Id="rId9" Type="http://schemas.openxmlformats.org/officeDocument/2006/relationships/slide" Target="slide31.xml"/><Relationship Id="rId14" Type="http://schemas.openxmlformats.org/officeDocument/2006/relationships/slide" Target="slide5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2.pn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1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audio" Target="../media/audio1.wav"/><Relationship Id="rId4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.png"/><Relationship Id="rId7" Type="http://schemas.openxmlformats.org/officeDocument/2006/relationships/slide" Target="slid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1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oleObject" Target="../embeddings/oleObject4.bin"/><Relationship Id="rId3" Type="http://schemas.openxmlformats.org/officeDocument/2006/relationships/image" Target="../media/image1.jpeg"/><Relationship Id="rId7" Type="http://schemas.openxmlformats.org/officeDocument/2006/relationships/image" Target="../media/image41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wmf"/><Relationship Id="rId11" Type="http://schemas.openxmlformats.org/officeDocument/2006/relationships/image" Target="../media/image40.wmf"/><Relationship Id="rId5" Type="http://schemas.openxmlformats.org/officeDocument/2006/relationships/oleObject" Target="../embeddings/oleObject1.bin"/><Relationship Id="rId15" Type="http://schemas.openxmlformats.org/officeDocument/2006/relationships/audio" Target="../media/audio1.wav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.png"/><Relationship Id="rId9" Type="http://schemas.openxmlformats.org/officeDocument/2006/relationships/image" Target="../media/image39.wmf"/><Relationship Id="rId14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slide" Target="slide1.xml"/><Relationship Id="rId3" Type="http://schemas.openxmlformats.org/officeDocument/2006/relationships/image" Target="../media/image1.jpeg"/><Relationship Id="rId7" Type="http://schemas.openxmlformats.org/officeDocument/2006/relationships/image" Target="../media/image45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3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44.w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7.bin"/><Relationship Id="rId1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.png"/><Relationship Id="rId7" Type="http://schemas.openxmlformats.org/officeDocument/2006/relationships/slide" Target="slid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1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1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audio" Target="../media/audio1.wav"/><Relationship Id="rId4" Type="http://schemas.openxmlformats.org/officeDocument/2006/relationships/slide" Target="slid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audio" Target="../media/audio1.wav"/><Relationship Id="rId4" Type="http://schemas.openxmlformats.org/officeDocument/2006/relationships/slide" Target="slide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13" Type="http://schemas.openxmlformats.org/officeDocument/2006/relationships/image" Target="../media/image58.png"/><Relationship Id="rId3" Type="http://schemas.openxmlformats.org/officeDocument/2006/relationships/image" Target="../media/image1.jpeg"/><Relationship Id="rId7" Type="http://schemas.openxmlformats.org/officeDocument/2006/relationships/oleObject" Target="../embeddings/oleObject9.bin"/><Relationship Id="rId12" Type="http://schemas.openxmlformats.org/officeDocument/2006/relationships/image" Target="../media/image4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1.bin"/><Relationship Id="rId5" Type="http://schemas.openxmlformats.org/officeDocument/2006/relationships/slide" Target="slide1.xml"/><Relationship Id="rId15" Type="http://schemas.openxmlformats.org/officeDocument/2006/relationships/image" Target="../media/image59.png"/><Relationship Id="rId10" Type="http://schemas.openxmlformats.org/officeDocument/2006/relationships/image" Target="../media/image57.w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10.bin"/><Relationship Id="rId14" Type="http://schemas.openxmlformats.org/officeDocument/2006/relationships/oleObject" Target="../embeddings/oleObject12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13" Type="http://schemas.openxmlformats.org/officeDocument/2006/relationships/oleObject" Target="../embeddings/oleObject16.bin"/><Relationship Id="rId3" Type="http://schemas.openxmlformats.org/officeDocument/2006/relationships/image" Target="../media/image1.jpeg"/><Relationship Id="rId7" Type="http://schemas.openxmlformats.org/officeDocument/2006/relationships/oleObject" Target="../embeddings/oleObject13.bin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audio" Target="../media/audio1.wav"/><Relationship Id="rId11" Type="http://schemas.openxmlformats.org/officeDocument/2006/relationships/image" Target="../media/image62.png"/><Relationship Id="rId5" Type="http://schemas.openxmlformats.org/officeDocument/2006/relationships/slide" Target="slide1.xml"/><Relationship Id="rId15" Type="http://schemas.openxmlformats.org/officeDocument/2006/relationships/image" Target="../media/image63.png"/><Relationship Id="rId10" Type="http://schemas.openxmlformats.org/officeDocument/2006/relationships/image" Target="../media/image44.w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61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audio" Target="../media/audio1.wav"/><Relationship Id="rId4" Type="http://schemas.openxmlformats.org/officeDocument/2006/relationships/slide" Target="slid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audio" Target="../media/audio1.wav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.png"/><Relationship Id="rId7" Type="http://schemas.openxmlformats.org/officeDocument/2006/relationships/slide" Target="slid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audio" Target="../media/audio1.wav"/><Relationship Id="rId4" Type="http://schemas.openxmlformats.org/officeDocument/2006/relationships/slide" Target="slide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.png"/><Relationship Id="rId7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audio" Target="../media/audio1.wav"/><Relationship Id="rId4" Type="http://schemas.openxmlformats.org/officeDocument/2006/relationships/slide" Target="slide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.png"/><Relationship Id="rId7" Type="http://schemas.openxmlformats.org/officeDocument/2006/relationships/image" Target="../media/image7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audio" Target="../media/audio1.wav"/><Relationship Id="rId4" Type="http://schemas.openxmlformats.org/officeDocument/2006/relationships/slide" Target="slid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audio" Target="../media/audio1.wav"/><Relationship Id="rId4" Type="http://schemas.openxmlformats.org/officeDocument/2006/relationships/slide" Target="slid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audio" Target="../media/audio1.wav"/><Relationship Id="rId4" Type="http://schemas.openxmlformats.org/officeDocument/2006/relationships/slide" Target="slide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.png"/><Relationship Id="rId7" Type="http://schemas.openxmlformats.org/officeDocument/2006/relationships/image" Target="../media/image7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audio" Target="../media/audio1.wav"/><Relationship Id="rId4" Type="http://schemas.openxmlformats.org/officeDocument/2006/relationships/slide" Target="slide1.xml"/><Relationship Id="rId9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audio" Target="../media/audio1.wav"/><Relationship Id="rId4" Type="http://schemas.openxmlformats.org/officeDocument/2006/relationships/slide" Target="slid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audio" Target="../media/audio1.wav"/><Relationship Id="rId4" Type="http://schemas.openxmlformats.org/officeDocument/2006/relationships/slide" Target="slide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audio" Target="../media/audio1.wav"/><Relationship Id="rId4" Type="http://schemas.openxmlformats.org/officeDocument/2006/relationships/slide" Target="slide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audio" Target="../media/audio1.wav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audio" Target="../media/audio1.wav"/><Relationship Id="rId4" Type="http://schemas.openxmlformats.org/officeDocument/2006/relationships/slide" Target="slide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audio" Target="../media/audio1.wav"/><Relationship Id="rId4" Type="http://schemas.openxmlformats.org/officeDocument/2006/relationships/slide" Target="slide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audio" Target="../media/audio1.wav"/><Relationship Id="rId4" Type="http://schemas.openxmlformats.org/officeDocument/2006/relationships/slide" Target="slide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wmf"/><Relationship Id="rId3" Type="http://schemas.openxmlformats.org/officeDocument/2006/relationships/image" Target="../media/image1.jpeg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audio" Target="../media/audio1.wav"/><Relationship Id="rId5" Type="http://schemas.openxmlformats.org/officeDocument/2006/relationships/slide" Target="slide1.xml"/><Relationship Id="rId10" Type="http://schemas.openxmlformats.org/officeDocument/2006/relationships/image" Target="../media/image94.png"/><Relationship Id="rId4" Type="http://schemas.openxmlformats.org/officeDocument/2006/relationships/image" Target="../media/image2.png"/><Relationship Id="rId9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audio" Target="../media/audio1.wav"/><Relationship Id="rId4" Type="http://schemas.openxmlformats.org/officeDocument/2006/relationships/slide" Target="slide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http://ecx.images-amazon.com/images/I/21fKFxr05jL._SL500_AA210_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5" Type="http://schemas.openxmlformats.org/officeDocument/2006/relationships/audio" Target="../media/audio1.wav"/><Relationship Id="rId4" Type="http://schemas.openxmlformats.org/officeDocument/2006/relationships/slide" Target="slide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audio" Target="../media/audio1.wav"/><Relationship Id="rId4" Type="http://schemas.openxmlformats.org/officeDocument/2006/relationships/slide" Target="slide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audio" Target="../media/audio1.wav"/><Relationship Id="rId4" Type="http://schemas.openxmlformats.org/officeDocument/2006/relationships/slide" Target="slide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audio" Target="../media/audio1.wav"/><Relationship Id="rId4" Type="http://schemas.openxmlformats.org/officeDocument/2006/relationships/slide" Target="slide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audio" Target="../media/audio1.wav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audio" Target="../media/audio1.wav"/><Relationship Id="rId4" Type="http://schemas.openxmlformats.org/officeDocument/2006/relationships/slide" Target="slide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audio" Target="../media/audio1.wav"/><Relationship Id="rId4" Type="http://schemas.openxmlformats.org/officeDocument/2006/relationships/slide" Target="slide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1.xml"/><Relationship Id="rId4" Type="http://schemas.openxmlformats.org/officeDocument/2006/relationships/image" Target="../media/image10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audio" Target="../media/audio1.wav"/><Relationship Id="rId4" Type="http://schemas.openxmlformats.org/officeDocument/2006/relationships/slide" Target="slide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2.png"/><Relationship Id="rId7" Type="http://schemas.openxmlformats.org/officeDocument/2006/relationships/image" Target="http://www.mtec.or.th/labs/mech/images/vernier_parallel_test.gi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audio" Target="../media/audio1.wav"/><Relationship Id="rId4" Type="http://schemas.openxmlformats.org/officeDocument/2006/relationships/slide" Target="slide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audio" Target="../media/audio1.wav"/><Relationship Id="rId4" Type="http://schemas.openxmlformats.org/officeDocument/2006/relationships/slide" Target="slide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1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1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.png"/><Relationship Id="rId7" Type="http://schemas.openxmlformats.org/officeDocument/2006/relationships/slide" Target="slid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/>
        </p:nvSpPr>
        <p:spPr>
          <a:xfrm>
            <a:off x="7618794" y="5956663"/>
            <a:ext cx="4431615" cy="744002"/>
          </a:xfrm>
          <a:prstGeom prst="rect">
            <a:avLst/>
          </a:prstGeom>
          <a:solidFill>
            <a:srgbClr val="A46F39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1" name="สี่เหลี่ยมผืนผ้า 50"/>
          <p:cNvSpPr/>
          <p:nvPr/>
        </p:nvSpPr>
        <p:spPr>
          <a:xfrm>
            <a:off x="4524464" y="1810232"/>
            <a:ext cx="2843726" cy="2368536"/>
          </a:xfrm>
          <a:prstGeom prst="rect">
            <a:avLst/>
          </a:prstGeom>
          <a:solidFill>
            <a:srgbClr val="A46F39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0" y="0"/>
            <a:ext cx="4051495" cy="6858000"/>
          </a:xfrm>
          <a:prstGeom prst="rect">
            <a:avLst/>
          </a:prstGeom>
          <a:solidFill>
            <a:srgbClr val="99663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วงรี 22"/>
          <p:cNvSpPr/>
          <p:nvPr/>
        </p:nvSpPr>
        <p:spPr>
          <a:xfrm>
            <a:off x="1164290" y="215707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4290647" y="185050"/>
            <a:ext cx="7693428" cy="1488004"/>
          </a:xfrm>
          <a:prstGeom prst="rect">
            <a:avLst/>
          </a:prstGeom>
          <a:solidFill>
            <a:srgbClr val="A46F39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5215785" y="596917"/>
            <a:ext cx="2408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endParaRPr lang="th-TH" sz="8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สี่เหลี่ยมผืนผ้ามุมมน 13"/>
          <p:cNvSpPr/>
          <p:nvPr/>
        </p:nvSpPr>
        <p:spPr>
          <a:xfrm>
            <a:off x="280437" y="2049359"/>
            <a:ext cx="165481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522" y="330647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สี่เหลี่ยมผืนผ้ามุมมน 15"/>
          <p:cNvSpPr/>
          <p:nvPr/>
        </p:nvSpPr>
        <p:spPr>
          <a:xfrm>
            <a:off x="287471" y="2952038"/>
            <a:ext cx="161964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สี่เหลี่ยมผืนผ้ามุมมน 16"/>
          <p:cNvSpPr/>
          <p:nvPr/>
        </p:nvSpPr>
        <p:spPr>
          <a:xfrm>
            <a:off x="287471" y="3845334"/>
            <a:ext cx="1647781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4662330" y="1221385"/>
            <a:ext cx="700571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9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9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 </a:t>
            </a:r>
            <a:r>
              <a:rPr lang="th-TH" sz="19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วิทยาลัยเทคนิคพิ</a:t>
            </a:r>
            <a:r>
              <a:rPr lang="th-TH" sz="19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มาย สำนักงานคณะกรรมการการอาชีวศึกษา จังหวัดนครราชสีมา</a:t>
            </a:r>
            <a:endParaRPr lang="th-TH" sz="19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7819497" y="6136045"/>
            <a:ext cx="8258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</a:t>
            </a:r>
            <a:endParaRPr lang="th-TH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8610517" y="5956663"/>
            <a:ext cx="34689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ครูปรีชา ปานกลาง</a:t>
            </a:r>
            <a:endParaRPr lang="th-TH" sz="4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สี่เหลี่ยมผืนผ้ามุมมน 21"/>
          <p:cNvSpPr/>
          <p:nvPr/>
        </p:nvSpPr>
        <p:spPr>
          <a:xfrm>
            <a:off x="305487" y="4738630"/>
            <a:ext cx="1601629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สี่เหลี่ยมผืนผ้ามุมมน 23"/>
          <p:cNvSpPr/>
          <p:nvPr/>
        </p:nvSpPr>
        <p:spPr>
          <a:xfrm>
            <a:off x="305487" y="5631926"/>
            <a:ext cx="162976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สี่เหลี่ยมผืนผ้า 29">
            <a:hlinkClick r:id="rId4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409713" y="2131676"/>
            <a:ext cx="1497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หน่วยที่ </a:t>
            </a:r>
            <a:r>
              <a:rPr 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endParaRPr lang="th-TH" sz="5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สี่เหลี่ยมผืนผ้ามุมมน 31"/>
          <p:cNvSpPr/>
          <p:nvPr/>
        </p:nvSpPr>
        <p:spPr>
          <a:xfrm>
            <a:off x="2103847" y="2049359"/>
            <a:ext cx="165481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สี่เหลี่ยมผืนผ้ามุมมน 32"/>
          <p:cNvSpPr/>
          <p:nvPr/>
        </p:nvSpPr>
        <p:spPr>
          <a:xfrm>
            <a:off x="2110881" y="2952038"/>
            <a:ext cx="161964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มุมมน 33"/>
          <p:cNvSpPr/>
          <p:nvPr/>
        </p:nvSpPr>
        <p:spPr>
          <a:xfrm>
            <a:off x="2110881" y="3845334"/>
            <a:ext cx="1647781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สี่เหลี่ยมผืนผ้ามุมมน 34"/>
          <p:cNvSpPr/>
          <p:nvPr/>
        </p:nvSpPr>
        <p:spPr>
          <a:xfrm>
            <a:off x="2128897" y="4738630"/>
            <a:ext cx="1601629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สี่เหลี่ยมผืนผ้ามุมมน 35"/>
          <p:cNvSpPr/>
          <p:nvPr/>
        </p:nvSpPr>
        <p:spPr>
          <a:xfrm>
            <a:off x="2128897" y="5631926"/>
            <a:ext cx="162976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สี่เหลี่ยมผืนผ้า 36">
            <a:hlinkClick r:id="rId6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2233123" y="2131676"/>
            <a:ext cx="1497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หน่วยที่ </a:t>
            </a:r>
            <a:r>
              <a:rPr 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endParaRPr lang="th-TH" sz="5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สี่เหลี่ยมผืนผ้า 37">
            <a:hlinkClick r:id="rId7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374285" y="3027613"/>
            <a:ext cx="1497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หน่วยที่ </a:t>
            </a:r>
            <a:r>
              <a:rPr 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endParaRPr lang="th-TH" sz="5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9" name="สี่เหลี่ยมผืนผ้า 38">
            <a:hlinkClick r:id="rId8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2197695" y="3027613"/>
            <a:ext cx="1497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หน่วยที่ </a:t>
            </a:r>
            <a:r>
              <a:rPr 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endParaRPr lang="th-TH" sz="5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สี่เหลี่ยมผืนผ้า 39">
            <a:hlinkClick r:id="rId9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416069" y="3920909"/>
            <a:ext cx="1497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หน่วยที่ </a:t>
            </a:r>
            <a:r>
              <a:rPr 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endParaRPr lang="th-TH" sz="5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1" name="สี่เหลี่ยมผืนผ้า 40">
            <a:hlinkClick r:id="rId10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2239479" y="3920909"/>
            <a:ext cx="1497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หน่วยที่ </a:t>
            </a:r>
            <a:r>
              <a:rPr 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endParaRPr lang="th-TH" sz="5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สี่เหลี่ยมผืนผ้า 41">
            <a:hlinkClick r:id="rId11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389193" y="4814205"/>
            <a:ext cx="1497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หน่วยที่ </a:t>
            </a:r>
            <a:r>
              <a:rPr 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endParaRPr lang="th-TH" sz="5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สี่เหลี่ยมผืนผ้า 42">
            <a:hlinkClick r:id="rId12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2212603" y="4814205"/>
            <a:ext cx="1497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หน่วยที่ </a:t>
            </a:r>
            <a:r>
              <a:rPr 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endParaRPr lang="th-TH" sz="5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6" name="สี่เหลี่ยมผืนผ้า 45">
            <a:hlinkClick r:id="rId13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409713" y="5717114"/>
            <a:ext cx="1497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หน่วยที่ </a:t>
            </a:r>
            <a:r>
              <a:rPr 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endParaRPr lang="th-TH" sz="5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7" name="สี่เหลี่ยมผืนผ้า 46">
            <a:hlinkClick r:id="rId14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2148715" y="5717114"/>
            <a:ext cx="1719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หน่วยที่ </a:t>
            </a:r>
            <a:r>
              <a:rPr 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endParaRPr lang="th-TH" sz="5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8" name="สี่เหลี่ยมผืนผ้า 47"/>
          <p:cNvSpPr/>
          <p:nvPr/>
        </p:nvSpPr>
        <p:spPr>
          <a:xfrm>
            <a:off x="7624689" y="213518"/>
            <a:ext cx="317586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8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วัดละเอียด</a:t>
            </a:r>
            <a:endParaRPr lang="th-TH" sz="8000" dirty="0"/>
          </a:p>
        </p:txBody>
      </p:sp>
      <p:pic>
        <p:nvPicPr>
          <p:cNvPr id="2050" name="Picture 2" descr="à¸à¸¥à¸à¸²à¸£à¸à¹à¸à¸«à¸²à¸£à¸¹à¸à¸ à¸²à¸à¸ªà¸³à¸«à¸£à¸±à¸ à¸§à¸±à¸à¸¥à¸°à¹à¸­à¸µà¸¢à¸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8" t="38677" r="14826" b="6123"/>
          <a:stretch/>
        </p:blipFill>
        <p:spPr bwMode="auto">
          <a:xfrm>
            <a:off x="4625466" y="1948159"/>
            <a:ext cx="2635882" cy="209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สี่เหลี่ยมผืนผ้า 51"/>
          <p:cNvSpPr/>
          <p:nvPr/>
        </p:nvSpPr>
        <p:spPr>
          <a:xfrm>
            <a:off x="7469192" y="1813732"/>
            <a:ext cx="4335538" cy="2365036"/>
          </a:xfrm>
          <a:prstGeom prst="rect">
            <a:avLst/>
          </a:prstGeom>
          <a:solidFill>
            <a:srgbClr val="A46F39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052" name="Picture 4" descr="à¸à¸¥à¸à¸²à¸£à¸à¹à¸à¸«à¸²à¸£à¸¹à¸à¸ à¸²à¸à¸ªà¸³à¸«à¸£à¸±à¸ à¸§à¸±à¸à¸¥à¸°à¹à¸­à¸µà¸¢à¸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t="10867" r="16995" b="55991"/>
          <a:stretch/>
        </p:blipFill>
        <p:spPr bwMode="auto">
          <a:xfrm>
            <a:off x="7618795" y="1956466"/>
            <a:ext cx="4008196" cy="209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สี่เหลี่ยมผืนผ้า 52"/>
          <p:cNvSpPr/>
          <p:nvPr/>
        </p:nvSpPr>
        <p:spPr>
          <a:xfrm>
            <a:off x="4532336" y="4316695"/>
            <a:ext cx="3880546" cy="1518788"/>
          </a:xfrm>
          <a:prstGeom prst="rect">
            <a:avLst/>
          </a:prstGeom>
          <a:solidFill>
            <a:srgbClr val="A46F39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4" name="สี่เหลี่ยมผืนผ้า 53"/>
          <p:cNvSpPr/>
          <p:nvPr/>
        </p:nvSpPr>
        <p:spPr>
          <a:xfrm>
            <a:off x="8566448" y="4316695"/>
            <a:ext cx="3238282" cy="1518788"/>
          </a:xfrm>
          <a:prstGeom prst="rect">
            <a:avLst/>
          </a:prstGeom>
          <a:solidFill>
            <a:srgbClr val="A46F39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054" name="Picture 6" descr="à¸à¸¥à¸à¸²à¸£à¸à¹à¸à¸«à¸²à¸£à¸¹à¸à¸ à¸²à¸à¸ªà¸³à¸«à¸£à¸±à¸ à¸§à¸±à¸à¸¥à¸°à¹à¸­à¸µà¸¢à¸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" t="11477" r="388" b="44038"/>
          <a:stretch/>
        </p:blipFill>
        <p:spPr bwMode="auto">
          <a:xfrm>
            <a:off x="4641573" y="4464886"/>
            <a:ext cx="3626157" cy="120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à¸à¸¥à¸à¸²à¸£à¸à¹à¸à¸«à¸²à¸£à¸¹à¸à¸ à¸²à¸à¸ªà¸³à¸«à¸£à¸±à¸ à¸§à¸±à¸à¸¥à¸°à¹à¸­à¸µà¸¢à¸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0"/>
          <a:stretch/>
        </p:blipFill>
        <p:spPr bwMode="auto">
          <a:xfrm>
            <a:off x="8656497" y="4450817"/>
            <a:ext cx="3011543" cy="128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96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24400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80437" y="2004761"/>
            <a:ext cx="2850785" cy="73151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358946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สี่เหลี่ยมผืนผ้ามุมมน 13"/>
          <p:cNvSpPr/>
          <p:nvPr/>
        </p:nvSpPr>
        <p:spPr>
          <a:xfrm>
            <a:off x="287470" y="2851513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สี่เหลี่ยมผืนผ้ามุมมน 14"/>
          <p:cNvSpPr/>
          <p:nvPr/>
        </p:nvSpPr>
        <p:spPr>
          <a:xfrm>
            <a:off x="287470" y="3706113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576775" y="2118294"/>
            <a:ext cx="23973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ลักษณะทั่วไปและชนิด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427107" y="2969730"/>
            <a:ext cx="2666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ขีดมาตราบนบรรทัดเหล็ก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519734" y="3816229"/>
            <a:ext cx="24625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การอ่านค่าบรรทัดเหล็ก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สี่เหลี่ยมผืนผ้ามุมมน 26"/>
          <p:cNvSpPr/>
          <p:nvPr/>
        </p:nvSpPr>
        <p:spPr>
          <a:xfrm>
            <a:off x="280437" y="4549181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สี่เหลี่ยมผืนผ้า 27"/>
          <p:cNvSpPr/>
          <p:nvPr/>
        </p:nvSpPr>
        <p:spPr>
          <a:xfrm>
            <a:off x="815786" y="4546976"/>
            <a:ext cx="1838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การวัดขนาดชิ้นงาน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3480040" y="435467"/>
            <a:ext cx="8449074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2.5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บรรทัดวัดความลึก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(Rule Depth Gauge)</a:t>
            </a: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2.6 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บรรทัดวัดเลื่อน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(Slide Caliper Rule)</a:t>
            </a: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2.7 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บรรทัดมุม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(Angle Rule)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829354" y="4807013"/>
            <a:ext cx="18213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ด้วยบรรทัดเหล็ก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278" y="935369"/>
            <a:ext cx="3513040" cy="153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10"/>
          <p:cNvGrpSpPr>
            <a:grpSpLocks/>
          </p:cNvGrpSpPr>
          <p:nvPr/>
        </p:nvGrpSpPr>
        <p:grpSpPr bwMode="auto">
          <a:xfrm>
            <a:off x="6728416" y="2902801"/>
            <a:ext cx="2922022" cy="1942371"/>
            <a:chOff x="3280" y="11295"/>
            <a:chExt cx="4836" cy="3596"/>
          </a:xfrm>
        </p:grpSpPr>
        <p:pic>
          <p:nvPicPr>
            <p:cNvPr id="30" name="Picture 11" descr="บ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0" y="13035"/>
              <a:ext cx="4676" cy="1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2" descr="บ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0" y="11295"/>
              <a:ext cx="4680" cy="2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" name="Picture 14" descr="R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741" y="4985536"/>
            <a:ext cx="1266092" cy="180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สี่เหลี่ยมผืนผ้ามุมมน 37"/>
          <p:cNvSpPr/>
          <p:nvPr/>
        </p:nvSpPr>
        <p:spPr>
          <a:xfrm>
            <a:off x="287470" y="5403395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สี่เหลี่ยมผืนผ้า 38">
            <a:hlinkClick r:id="rId8" action="ppaction://hlinksldjump">
              <a:snd r:embed="rId9" name="click.wav"/>
            </a:hlinkClick>
            <a:hlinkHover r:id="" action="ppaction://noaction">
              <a:snd r:embed="rId9" name="click.wav"/>
            </a:hlinkHover>
          </p:cNvPr>
          <p:cNvSpPr/>
          <p:nvPr/>
        </p:nvSpPr>
        <p:spPr>
          <a:xfrm>
            <a:off x="1001776" y="5543188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5285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24400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80437" y="2004761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358946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สี่เหลี่ยมผืนผ้ามุมมน 13"/>
          <p:cNvSpPr/>
          <p:nvPr/>
        </p:nvSpPr>
        <p:spPr>
          <a:xfrm>
            <a:off x="287470" y="2851513"/>
            <a:ext cx="2850785" cy="731519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สี่เหลี่ยมผืนผ้ามุมมน 14"/>
          <p:cNvSpPr/>
          <p:nvPr/>
        </p:nvSpPr>
        <p:spPr>
          <a:xfrm>
            <a:off x="287470" y="3706113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576775" y="2118294"/>
            <a:ext cx="23973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ลักษณะทั่วไปและชนิด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427107" y="2969730"/>
            <a:ext cx="2666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ขีดมาตราบนบรรทัดเหล็ก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519734" y="3816229"/>
            <a:ext cx="24625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การอ่านค่าบรรทัดเหล็ก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สี่เหลี่ยมผืนผ้ามุมมน 26"/>
          <p:cNvSpPr/>
          <p:nvPr/>
        </p:nvSpPr>
        <p:spPr>
          <a:xfrm>
            <a:off x="280437" y="4549181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สี่เหลี่ยมผืนผ้า 27"/>
          <p:cNvSpPr/>
          <p:nvPr/>
        </p:nvSpPr>
        <p:spPr>
          <a:xfrm>
            <a:off x="815786" y="4546976"/>
            <a:ext cx="1838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การวัดขนาดชิ้นงาน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829354" y="4807013"/>
            <a:ext cx="18213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ด้วยบรรทัดเหล็ก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5" name="Rectangle 10"/>
          <p:cNvSpPr>
            <a:spLocks noChangeArrowheads="1"/>
          </p:cNvSpPr>
          <p:nvPr/>
        </p:nvSpPr>
        <p:spPr bwMode="auto">
          <a:xfrm>
            <a:off x="3649649" y="523220"/>
            <a:ext cx="8542351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2.3 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ขีดมาตราบนบรรทัดเหล็ก</a:t>
            </a: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2.3.1 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ขีดมาตราระบบเมตริก</a:t>
            </a:r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Angsana New" panose="02020603050405020304" pitchFamily="18" charset="-34"/>
              </a:rPr>
              <a:t>	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2.3.2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ขีดมาตราระบบอังกฤษ</a:t>
            </a:r>
            <a:endParaRPr lang="en-US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6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13" y="1503485"/>
            <a:ext cx="547687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628" y="4073817"/>
            <a:ext cx="3884095" cy="26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สี่เหลี่ยมผืนผ้ามุมมน 38"/>
          <p:cNvSpPr/>
          <p:nvPr/>
        </p:nvSpPr>
        <p:spPr>
          <a:xfrm>
            <a:off x="287470" y="5403395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0" name="สี่เหลี่ยมผืนผ้า 39">
            <a:hlinkClick r:id="rId6" action="ppaction://hlinksldjump">
              <a:snd r:embed="rId7" name="click.wav"/>
            </a:hlinkClick>
            <a:hlinkHover r:id="" action="ppaction://noaction">
              <a:snd r:embed="rId7" name="click.wav"/>
            </a:hlinkHover>
          </p:cNvPr>
          <p:cNvSpPr/>
          <p:nvPr/>
        </p:nvSpPr>
        <p:spPr>
          <a:xfrm>
            <a:off x="1001776" y="5543188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4650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24400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80437" y="2004761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358946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สี่เหลี่ยมผืนผ้ามุมมน 13"/>
          <p:cNvSpPr/>
          <p:nvPr/>
        </p:nvSpPr>
        <p:spPr>
          <a:xfrm>
            <a:off x="287470" y="2851513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สี่เหลี่ยมผืนผ้ามุมมน 14"/>
          <p:cNvSpPr/>
          <p:nvPr/>
        </p:nvSpPr>
        <p:spPr>
          <a:xfrm>
            <a:off x="287470" y="3706113"/>
            <a:ext cx="2850785" cy="731519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576775" y="2118294"/>
            <a:ext cx="23973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ลักษณะทั่วไปและชนิด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427107" y="2969730"/>
            <a:ext cx="2666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ขีดมาตราบนบรรทัดเหล็ก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519734" y="3816229"/>
            <a:ext cx="24625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การอ่านค่าบรรทัดเหล็ก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สี่เหลี่ยมผืนผ้ามุมมน 26"/>
          <p:cNvSpPr/>
          <p:nvPr/>
        </p:nvSpPr>
        <p:spPr>
          <a:xfrm>
            <a:off x="280437" y="4549181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สี่เหลี่ยมผืนผ้า 27"/>
          <p:cNvSpPr/>
          <p:nvPr/>
        </p:nvSpPr>
        <p:spPr>
          <a:xfrm>
            <a:off x="815786" y="4546976"/>
            <a:ext cx="1838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การวัดขนาดชิ้นงาน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829354" y="4807013"/>
            <a:ext cx="18213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ด้วยบรรทัดเหล็ก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5" name="Rectangle 10"/>
          <p:cNvSpPr>
            <a:spLocks noChangeArrowheads="1"/>
          </p:cNvSpPr>
          <p:nvPr/>
        </p:nvSpPr>
        <p:spPr bwMode="auto">
          <a:xfrm>
            <a:off x="3642616" y="410614"/>
            <a:ext cx="8542351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</a:t>
            </a:r>
            <a:r>
              <a:rPr lang="en-US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การอ่านค่าบรรทัดเหล็ก</a:t>
            </a: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2.4.1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การอ่านค่าบรรทัดเหล็กระบบเมตริก</a:t>
            </a:r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2.4.2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การอ่านค่าบรรทัดเหล็กระบบอังกฤษ</a:t>
            </a:r>
            <a:endParaRPr lang="en-US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010" y="1438930"/>
            <a:ext cx="4619311" cy="240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955" y="4440004"/>
            <a:ext cx="546735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สี่เหลี่ยมผืนผ้ามุมมน 24"/>
          <p:cNvSpPr/>
          <p:nvPr/>
        </p:nvSpPr>
        <p:spPr>
          <a:xfrm>
            <a:off x="287470" y="5403395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สี่เหลี่ยมผืนผ้า 28">
            <a:hlinkClick r:id="rId6" action="ppaction://hlinksldjump">
              <a:snd r:embed="rId7" name="click.wav"/>
            </a:hlinkClick>
            <a:hlinkHover r:id="" action="ppaction://noaction">
              <a:snd r:embed="rId7" name="click.wav"/>
            </a:hlinkHover>
          </p:cNvPr>
          <p:cNvSpPr/>
          <p:nvPr/>
        </p:nvSpPr>
        <p:spPr>
          <a:xfrm>
            <a:off x="1001776" y="5543188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7916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24400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80437" y="2004761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358946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สี่เหลี่ยมผืนผ้ามุมมน 13"/>
          <p:cNvSpPr/>
          <p:nvPr/>
        </p:nvSpPr>
        <p:spPr>
          <a:xfrm>
            <a:off x="287470" y="2851513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สี่เหลี่ยมผืนผ้ามุมมน 14"/>
          <p:cNvSpPr/>
          <p:nvPr/>
        </p:nvSpPr>
        <p:spPr>
          <a:xfrm>
            <a:off x="287470" y="3706113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576775" y="2118294"/>
            <a:ext cx="23973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ลักษณะทั่วไปและชนิด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427107" y="2969730"/>
            <a:ext cx="2666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ขีดมาตราบนบรรทัดเหล็ก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519734" y="3816229"/>
            <a:ext cx="24625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การอ่านค่าบรรทัดเหล็ก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สี่เหลี่ยมผืนผ้ามุมมน 26"/>
          <p:cNvSpPr/>
          <p:nvPr/>
        </p:nvSpPr>
        <p:spPr>
          <a:xfrm>
            <a:off x="280437" y="4549181"/>
            <a:ext cx="2850785" cy="731519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สี่เหลี่ยมผืนผ้า 27"/>
          <p:cNvSpPr/>
          <p:nvPr/>
        </p:nvSpPr>
        <p:spPr>
          <a:xfrm>
            <a:off x="815786" y="4546976"/>
            <a:ext cx="1838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การวัดขนาดชิ้นงาน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829354" y="4807013"/>
            <a:ext cx="18213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ด้วยบรรทัดเหล็ก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5" name="Rectangle 10"/>
          <p:cNvSpPr>
            <a:spLocks noChangeArrowheads="1"/>
          </p:cNvSpPr>
          <p:nvPr/>
        </p:nvSpPr>
        <p:spPr bwMode="auto">
          <a:xfrm>
            <a:off x="3642616" y="379837"/>
            <a:ext cx="8542351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2.5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การวัดขนาดชิ้นงานด้วยบรรทัดเหล็ก </a:t>
            </a:r>
            <a:endParaRPr lang="en-US" sz="3200" b="1" u="sng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2.5.1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เริ่มต้นจากจุดอ้างอิงศูนย์ (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0)</a:t>
            </a:r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2.5.2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เริ่มต้นจุดอ้างอิงที่ไม่ใช่ขอบของบรรทัดเหล็ก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303" y="1439609"/>
            <a:ext cx="3018646" cy="2403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0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9F7FB"/>
              </a:clrFrom>
              <a:clrTo>
                <a:srgbClr val="F9F7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/>
          <a:stretch/>
        </p:blipFill>
        <p:spPr bwMode="auto">
          <a:xfrm>
            <a:off x="5029788" y="4431323"/>
            <a:ext cx="5603675" cy="226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สี่เหลี่ยมผืนผ้ามุมมน 29"/>
          <p:cNvSpPr/>
          <p:nvPr/>
        </p:nvSpPr>
        <p:spPr>
          <a:xfrm>
            <a:off x="287470" y="5403395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สี่เหลี่ยมผืนผ้า 32">
            <a:hlinkClick r:id="rId6" action="ppaction://hlinksldjump">
              <a:snd r:embed="rId7" name="click.wav"/>
            </a:hlinkClick>
            <a:hlinkHover r:id="" action="ppaction://noaction">
              <a:snd r:embed="rId7" name="click.wav"/>
            </a:hlinkHover>
          </p:cNvPr>
          <p:cNvSpPr/>
          <p:nvPr/>
        </p:nvSpPr>
        <p:spPr>
          <a:xfrm>
            <a:off x="1001776" y="5543188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123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24400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80437" y="2004761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358946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สี่เหลี่ยมผืนผ้ามุมมน 13"/>
          <p:cNvSpPr/>
          <p:nvPr/>
        </p:nvSpPr>
        <p:spPr>
          <a:xfrm>
            <a:off x="287470" y="2851513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สี่เหลี่ยมผืนผ้ามุมมน 14"/>
          <p:cNvSpPr/>
          <p:nvPr/>
        </p:nvSpPr>
        <p:spPr>
          <a:xfrm>
            <a:off x="287470" y="3706113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576775" y="2118294"/>
            <a:ext cx="23973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ลักษณะทั่วไปและชนิด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427107" y="2969730"/>
            <a:ext cx="2666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ขีดมาตราบนบรรทัดเหล็ก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519734" y="3816229"/>
            <a:ext cx="24625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การอ่านค่าบรรทัดเหล็ก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สี่เหลี่ยมผืนผ้ามุมมน 26"/>
          <p:cNvSpPr/>
          <p:nvPr/>
        </p:nvSpPr>
        <p:spPr>
          <a:xfrm>
            <a:off x="280437" y="4549181"/>
            <a:ext cx="2850785" cy="731519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สี่เหลี่ยมผืนผ้า 27"/>
          <p:cNvSpPr/>
          <p:nvPr/>
        </p:nvSpPr>
        <p:spPr>
          <a:xfrm>
            <a:off x="815786" y="4546976"/>
            <a:ext cx="1838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การวัดขนาดชิ้นงาน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829354" y="4807013"/>
            <a:ext cx="18213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ด้วยบรรทัดเหล็ก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5" name="Rectangle 10"/>
          <p:cNvSpPr>
            <a:spLocks noChangeArrowheads="1"/>
          </p:cNvSpPr>
          <p:nvPr/>
        </p:nvSpPr>
        <p:spPr bwMode="auto">
          <a:xfrm>
            <a:off x="3594443" y="507518"/>
            <a:ext cx="8542351" cy="544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2.6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ความผิดพลาดที่เกิดขึ้นในการใช้บรรทัดเหล็กวัดขนาดชิ้นงาน</a:t>
            </a:r>
            <a:endParaRPr lang="en-US" sz="32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2.6.1 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ข้อผิดพลาดที่เกิดจากแนวเล็ง หรือมุมมองในการอ่านค่า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2.6.2 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ข้อผิดพลาดที่เกิดจากบรรทัดเหล็กเคลื่อนตัวขณะทำการวัดขนาดชิ้นงาน</a:t>
            </a:r>
          </a:p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7.  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ข้อควรระวัง การจัดเก็บและบำรุงรักษาบรรทัดเหล็ก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endParaRPr lang="en-US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สรุปสาระสำคัญ</a:t>
            </a:r>
          </a:p>
          <a:p>
            <a:endParaRPr lang="en-US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218" name="Picture 2" descr="à¸à¸¥à¸à¸²à¸£à¸à¹à¸à¸«à¸²à¸£à¸¹à¸à¸ à¸²à¸à¸ªà¸³à¸«à¸£à¸±à¸ à¹à¸à¹à¸à¹à¸¡à¹à¸à¸£à¸£à¸à¸±à¸à¹à¸«à¸¥à¹à¸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2" t="9738" r="6664" b="1720"/>
          <a:stretch/>
        </p:blipFill>
        <p:spPr bwMode="auto">
          <a:xfrm>
            <a:off x="6330461" y="2527222"/>
            <a:ext cx="3137095" cy="247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สี่เหลี่ยมผืนผ้ามุมมน 22"/>
          <p:cNvSpPr/>
          <p:nvPr/>
        </p:nvSpPr>
        <p:spPr>
          <a:xfrm>
            <a:off x="287470" y="5403395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สี่เหลี่ยมผืนผ้า 29">
            <a:hlinkClick r:id="rId5" action="ppaction://hlinksldjump">
              <a:snd r:embed="rId6" name="click.wav"/>
            </a:hlinkClick>
            <a:hlinkHover r:id="" action="ppaction://noaction">
              <a:snd r:embed="rId6" name="click.wav"/>
            </a:hlinkHover>
          </p:cNvPr>
          <p:cNvSpPr/>
          <p:nvPr/>
        </p:nvSpPr>
        <p:spPr>
          <a:xfrm>
            <a:off x="1001776" y="5543188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1474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66369" y="1864082"/>
            <a:ext cx="2850785" cy="55926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สี่เหลี่ยมผืนผ้า 23"/>
          <p:cNvSpPr/>
          <p:nvPr/>
        </p:nvSpPr>
        <p:spPr>
          <a:xfrm>
            <a:off x="661182" y="1921342"/>
            <a:ext cx="20739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ประวัติความเป็นมา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294505" y="5703363"/>
            <a:ext cx="2850785" cy="6630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 33">
            <a:hlinkClick r:id="rId4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1008811" y="5786884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3642617" y="540290"/>
            <a:ext cx="5374774" cy="911637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/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3849651" y="682486"/>
            <a:ext cx="54490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หน่วยที่ 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 </a:t>
            </a:r>
            <a:r>
              <a:rPr lang="th-TH" sz="40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sz="40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endParaRPr lang="th-TH" sz="32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3531683" y="1532568"/>
            <a:ext cx="6009374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thaiDist"/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3.1</a:t>
            </a:r>
            <a:r>
              <a:rPr lang="en-US" sz="36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ประวัติความเป็นมาของ</a:t>
            </a:r>
            <a:r>
              <a:rPr lang="th-TH" sz="3200" b="1" u="sng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sz="3200" b="1" u="sng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endParaRPr lang="th-TH" sz="3200" b="1" u="sng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เมื่อประมาณปีพ.ศ.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2174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หรือ ค.ศ.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1631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ชาวฝรั่งเศส</a:t>
            </a:r>
            <a:b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ชื่อปิแอร์ 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PierreVernier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ได้คิดค้นระบบของสเกลขึ้นมา โดยใช้หลักการของสเกลสองสเกลซ้อนทับกัน โดยให้สเกลอันหนึ่งสามารถเลื่อนไปมาได้เพื่อขยายระยะของสเกลอีกอันหนึ่งทำให้เกิดค่าวัดละเอียดเนื่องจากการเยื้องกันของสเกลทั้งสองขีดสเกลที่เลื่อนไปมาได้เรียกว่า 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สเกล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Vernier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Scale)</a:t>
            </a:r>
          </a:p>
        </p:txBody>
      </p:sp>
      <p:pic>
        <p:nvPicPr>
          <p:cNvPr id="16388" name="Picture 4" descr="http://www.adictosalcine.com/img_filmografia.php?cod=18856&amp;foto=0&amp;tama=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561" y="2146119"/>
            <a:ext cx="2228742" cy="274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สี่เหลี่ยมผืนผ้ามุมมน 36"/>
          <p:cNvSpPr/>
          <p:nvPr/>
        </p:nvSpPr>
        <p:spPr>
          <a:xfrm>
            <a:off x="266565" y="2509391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396749" y="2589261"/>
            <a:ext cx="2589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ชนิด ส่วนประกอบและหน้าที่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สี่เหลี่ยมผืนผ้ามุมมน 37"/>
          <p:cNvSpPr/>
          <p:nvPr/>
        </p:nvSpPr>
        <p:spPr>
          <a:xfrm>
            <a:off x="252496" y="3154820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สี่เหลี่ยมผืนผ้ามุมมน 38"/>
          <p:cNvSpPr/>
          <p:nvPr/>
        </p:nvSpPr>
        <p:spPr>
          <a:xfrm>
            <a:off x="266368" y="3800129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606270" y="3119891"/>
            <a:ext cx="2351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วิธีการแบ่งสเกลและการอ่านค่า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034868" y="3292644"/>
            <a:ext cx="1375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ระบบเมตริก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สี่เหลี่ยมผืนผ้ามุมมน 39"/>
          <p:cNvSpPr/>
          <p:nvPr/>
        </p:nvSpPr>
        <p:spPr>
          <a:xfrm>
            <a:off x="280437" y="4433286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สี่เหลี่ยมผืนผ้า 40"/>
          <p:cNvSpPr/>
          <p:nvPr/>
        </p:nvSpPr>
        <p:spPr>
          <a:xfrm>
            <a:off x="620339" y="3753048"/>
            <a:ext cx="2351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วิธีการแบ่งสเกลและการอ่านค่า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สี่เหลี่ยมผืนผ้า 41"/>
          <p:cNvSpPr/>
          <p:nvPr/>
        </p:nvSpPr>
        <p:spPr>
          <a:xfrm>
            <a:off x="1048937" y="3925801"/>
            <a:ext cx="1447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ระบบอังกฤษ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สี่เหลี่ยมผืนผ้ามุมมน 42"/>
          <p:cNvSpPr/>
          <p:nvPr/>
        </p:nvSpPr>
        <p:spPr>
          <a:xfrm>
            <a:off x="280437" y="5067361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สี่เหลี่ยมผืนผ้า 43"/>
          <p:cNvSpPr/>
          <p:nvPr/>
        </p:nvSpPr>
        <p:spPr>
          <a:xfrm>
            <a:off x="285659" y="4567842"/>
            <a:ext cx="283923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7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การวัดขนาดชิ้นงานด้วย</a:t>
            </a:r>
            <a:r>
              <a:rPr lang="th-TH" sz="17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sz="17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sz="17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endParaRPr lang="en-US" sz="17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68310" y="5149656"/>
            <a:ext cx="27382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เวอร์เนียร์ไฮเกจ</a:t>
            </a:r>
            <a:r>
              <a:rPr lang="en-US" sz="2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2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sz="2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วัดลึก</a:t>
            </a:r>
            <a:endParaRPr lang="th-TH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5" name="Rectangle 10"/>
          <p:cNvSpPr>
            <a:spLocks noChangeArrowheads="1"/>
          </p:cNvSpPr>
          <p:nvPr/>
        </p:nvSpPr>
        <p:spPr bwMode="auto">
          <a:xfrm>
            <a:off x="3526992" y="5088285"/>
            <a:ext cx="8542351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3.2</a:t>
            </a:r>
            <a:r>
              <a:rPr lang="en-US" sz="36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ความหมายของ</a:t>
            </a:r>
            <a:r>
              <a:rPr lang="th-TH" sz="3200" b="1" u="sng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sz="3200" b="1" u="sng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endParaRPr lang="en-US" sz="3200" b="1" u="sng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หมายถึง เครื่องมือวัดที่สามารถวัดขนาดของชิ้นงานได้หลายลักษณะ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0071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66369" y="1864082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สี่เหลี่ยมผืนผ้า 23"/>
          <p:cNvSpPr/>
          <p:nvPr/>
        </p:nvSpPr>
        <p:spPr>
          <a:xfrm>
            <a:off x="661182" y="1921342"/>
            <a:ext cx="20739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ประวัติความเป็นมา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สี่เหลี่ยมผืนผ้ามุมมน 36"/>
          <p:cNvSpPr/>
          <p:nvPr/>
        </p:nvSpPr>
        <p:spPr>
          <a:xfrm>
            <a:off x="266565" y="2509391"/>
            <a:ext cx="2850785" cy="559268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396749" y="2589261"/>
            <a:ext cx="2589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ชนิด ส่วนประกอบและหน้าที่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สี่เหลี่ยมผืนผ้ามุมมน 37"/>
          <p:cNvSpPr/>
          <p:nvPr/>
        </p:nvSpPr>
        <p:spPr>
          <a:xfrm>
            <a:off x="252496" y="3154820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สี่เหลี่ยมผืนผ้ามุมมน 38"/>
          <p:cNvSpPr/>
          <p:nvPr/>
        </p:nvSpPr>
        <p:spPr>
          <a:xfrm>
            <a:off x="266368" y="3800129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606270" y="3133959"/>
            <a:ext cx="2351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วิธีการแบ่งสเกลและการอ่านค่า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034868" y="3292644"/>
            <a:ext cx="1375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ระบบเมตริก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สี่เหลี่ยมผืนผ้ามุมมน 39"/>
          <p:cNvSpPr/>
          <p:nvPr/>
        </p:nvSpPr>
        <p:spPr>
          <a:xfrm>
            <a:off x="280437" y="4433286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สี่เหลี่ยมผืนผ้า 40"/>
          <p:cNvSpPr/>
          <p:nvPr/>
        </p:nvSpPr>
        <p:spPr>
          <a:xfrm>
            <a:off x="620339" y="3767116"/>
            <a:ext cx="2351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วิธีการแบ่งสเกลและการอ่านค่า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สี่เหลี่ยมผืนผ้า 41"/>
          <p:cNvSpPr/>
          <p:nvPr/>
        </p:nvSpPr>
        <p:spPr>
          <a:xfrm>
            <a:off x="1048937" y="3925801"/>
            <a:ext cx="1447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ระบบอังกฤษ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สี่เหลี่ยมผืนผ้ามุมมน 42"/>
          <p:cNvSpPr/>
          <p:nvPr/>
        </p:nvSpPr>
        <p:spPr>
          <a:xfrm>
            <a:off x="280437" y="5067361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สี่เหลี่ยมผืนผ้า 43"/>
          <p:cNvSpPr/>
          <p:nvPr/>
        </p:nvSpPr>
        <p:spPr>
          <a:xfrm>
            <a:off x="285659" y="4567842"/>
            <a:ext cx="283923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7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การวัดขนาดชิ้นงานด้วย</a:t>
            </a:r>
            <a:r>
              <a:rPr lang="th-TH" sz="17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sz="17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sz="17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endParaRPr lang="en-US" sz="17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68310" y="5149656"/>
            <a:ext cx="27382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เวอร์เนียร์ไฮเกจ</a:t>
            </a:r>
            <a:r>
              <a:rPr lang="en-US" sz="2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2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sz="2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วัดลึก</a:t>
            </a:r>
            <a:endParaRPr lang="th-TH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3478672" y="330348"/>
            <a:ext cx="8542351" cy="495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3.3</a:t>
            </a:r>
            <a:r>
              <a:rPr lang="en-US" sz="36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ชนิดของ</a:t>
            </a:r>
            <a:r>
              <a:rPr lang="th-TH" sz="3200" b="1" u="sng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sz="3200" b="1" u="sng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endParaRPr lang="th-TH" sz="32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3.3.1 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ชนิดทั่วไปอ่านค่าแบบสเกล</a:t>
            </a: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3.3.2 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ชนิดอ่านค่าด้วยนาฬิกาวัด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3.3.3 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อ่านค่าด้วยระบบดิจิตอล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8" name="Picture 9" descr="ว30"/>
          <p:cNvPicPr>
            <a:picLocks noChangeAspect="1" noChangeArrowheads="1"/>
          </p:cNvPicPr>
          <p:nvPr/>
        </p:nvPicPr>
        <p:blipFill>
          <a:blip r:embed="rId4" cstate="print">
            <a:lum contrast="-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480" y="1110887"/>
            <a:ext cx="3940139" cy="168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237" y="3120718"/>
            <a:ext cx="4283523" cy="154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1" descr="ว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237" y="5149656"/>
            <a:ext cx="4534397" cy="160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สี่เหลี่ยมผืนผ้ามุมมน 34"/>
          <p:cNvSpPr/>
          <p:nvPr/>
        </p:nvSpPr>
        <p:spPr>
          <a:xfrm>
            <a:off x="294505" y="5703363"/>
            <a:ext cx="2850785" cy="6630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สี่เหลี่ยมผืนผ้า 35">
            <a:hlinkClick r:id="rId7" action="ppaction://hlinksldjump">
              <a:snd r:embed="rId8" name="click.wav"/>
            </a:hlinkClick>
            <a:hlinkHover r:id="" action="ppaction://noaction">
              <a:snd r:embed="rId8" name="click.wav"/>
            </a:hlinkHover>
          </p:cNvPr>
          <p:cNvSpPr/>
          <p:nvPr/>
        </p:nvSpPr>
        <p:spPr>
          <a:xfrm>
            <a:off x="1008811" y="5786884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2686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66369" y="1864082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สี่เหลี่ยมผืนผ้า 23"/>
          <p:cNvSpPr/>
          <p:nvPr/>
        </p:nvSpPr>
        <p:spPr>
          <a:xfrm>
            <a:off x="661182" y="1921342"/>
            <a:ext cx="20739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ประวัติความเป็นมา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สี่เหลี่ยมผืนผ้ามุมมน 36"/>
          <p:cNvSpPr/>
          <p:nvPr/>
        </p:nvSpPr>
        <p:spPr>
          <a:xfrm>
            <a:off x="266565" y="2509391"/>
            <a:ext cx="2850785" cy="559268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396749" y="2589261"/>
            <a:ext cx="2589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ชนิด ส่วนประกอบและหน้าที่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สี่เหลี่ยมผืนผ้ามุมมน 37"/>
          <p:cNvSpPr/>
          <p:nvPr/>
        </p:nvSpPr>
        <p:spPr>
          <a:xfrm>
            <a:off x="252496" y="3154820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สี่เหลี่ยมผืนผ้ามุมมน 38"/>
          <p:cNvSpPr/>
          <p:nvPr/>
        </p:nvSpPr>
        <p:spPr>
          <a:xfrm>
            <a:off x="266368" y="3800129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606270" y="3133959"/>
            <a:ext cx="2351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วิธีการแบ่งสเกลและการอ่านค่า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034868" y="3292644"/>
            <a:ext cx="1375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ระบบเมตริก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สี่เหลี่ยมผืนผ้ามุมมน 39"/>
          <p:cNvSpPr/>
          <p:nvPr/>
        </p:nvSpPr>
        <p:spPr>
          <a:xfrm>
            <a:off x="280437" y="4433286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สี่เหลี่ยมผืนผ้า 40"/>
          <p:cNvSpPr/>
          <p:nvPr/>
        </p:nvSpPr>
        <p:spPr>
          <a:xfrm>
            <a:off x="620339" y="3767116"/>
            <a:ext cx="2351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วิธีการแบ่งสเกลและการอ่านค่า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สี่เหลี่ยมผืนผ้า 41"/>
          <p:cNvSpPr/>
          <p:nvPr/>
        </p:nvSpPr>
        <p:spPr>
          <a:xfrm>
            <a:off x="1048937" y="3925801"/>
            <a:ext cx="1447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ระบบอังกฤษ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สี่เหลี่ยมผืนผ้ามุมมน 42"/>
          <p:cNvSpPr/>
          <p:nvPr/>
        </p:nvSpPr>
        <p:spPr>
          <a:xfrm>
            <a:off x="280437" y="5067361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สี่เหลี่ยมผืนผ้า 43"/>
          <p:cNvSpPr/>
          <p:nvPr/>
        </p:nvSpPr>
        <p:spPr>
          <a:xfrm>
            <a:off x="285659" y="4567842"/>
            <a:ext cx="283923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7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การวัดขนาดชิ้นงานด้วย</a:t>
            </a:r>
            <a:r>
              <a:rPr lang="th-TH" sz="17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sz="17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sz="17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endParaRPr lang="en-US" sz="17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68310" y="5149656"/>
            <a:ext cx="27382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เวอร์เนียร์ไฮเกจ</a:t>
            </a:r>
            <a:r>
              <a:rPr lang="en-US" sz="2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2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sz="2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วัดลึก</a:t>
            </a:r>
            <a:endParaRPr lang="th-TH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3564735" y="631567"/>
            <a:ext cx="85423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</a:t>
            </a:r>
            <a:r>
              <a:rPr lang="en-US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ส่วนประกอบและหน้าที่ของ</a:t>
            </a:r>
            <a:r>
              <a:rPr lang="th-TH" sz="3200" b="1" u="sng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sz="3200" b="1" u="sng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endParaRPr lang="th-TH" sz="3200" b="1" u="sng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675" y="1458955"/>
            <a:ext cx="8432577" cy="415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สี่เหลี่ยมผืนผ้ามุมมน 34"/>
          <p:cNvSpPr/>
          <p:nvPr/>
        </p:nvSpPr>
        <p:spPr>
          <a:xfrm>
            <a:off x="294505" y="5703363"/>
            <a:ext cx="2850785" cy="6630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สี่เหลี่ยมผืนผ้า 35">
            <a:hlinkClick r:id="rId5" action="ppaction://hlinksldjump">
              <a:snd r:embed="rId6" name="click.wav"/>
            </a:hlinkClick>
            <a:hlinkHover r:id="" action="ppaction://noaction">
              <a:snd r:embed="rId6" name="click.wav"/>
            </a:hlinkHover>
          </p:cNvPr>
          <p:cNvSpPr/>
          <p:nvPr/>
        </p:nvSpPr>
        <p:spPr>
          <a:xfrm>
            <a:off x="1008811" y="5786884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6953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6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66369" y="1864082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สี่เหลี่ยมผืนผ้า 23"/>
          <p:cNvSpPr/>
          <p:nvPr/>
        </p:nvSpPr>
        <p:spPr>
          <a:xfrm>
            <a:off x="661182" y="1921342"/>
            <a:ext cx="20739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ประวัติความเป็นมา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สี่เหลี่ยมผืนผ้ามุมมน 36"/>
          <p:cNvSpPr/>
          <p:nvPr/>
        </p:nvSpPr>
        <p:spPr>
          <a:xfrm>
            <a:off x="266565" y="2509391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396749" y="2589261"/>
            <a:ext cx="2589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ชนิด ส่วนประกอบและหน้าที่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สี่เหลี่ยมผืนผ้ามุมมน 37"/>
          <p:cNvSpPr/>
          <p:nvPr/>
        </p:nvSpPr>
        <p:spPr>
          <a:xfrm>
            <a:off x="252496" y="3154820"/>
            <a:ext cx="2850785" cy="559268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สี่เหลี่ยมผืนผ้ามุมมน 38"/>
          <p:cNvSpPr/>
          <p:nvPr/>
        </p:nvSpPr>
        <p:spPr>
          <a:xfrm>
            <a:off x="266368" y="3800129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606270" y="3133959"/>
            <a:ext cx="2351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วิธีการแบ่งสเกลและการอ่านค่า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034868" y="3292644"/>
            <a:ext cx="1375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ระบบเมตริก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สี่เหลี่ยมผืนผ้ามุมมน 39"/>
          <p:cNvSpPr/>
          <p:nvPr/>
        </p:nvSpPr>
        <p:spPr>
          <a:xfrm>
            <a:off x="280437" y="4433286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สี่เหลี่ยมผืนผ้า 40"/>
          <p:cNvSpPr/>
          <p:nvPr/>
        </p:nvSpPr>
        <p:spPr>
          <a:xfrm>
            <a:off x="620339" y="3767116"/>
            <a:ext cx="2351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วิธีการแบ่งสเกลและการอ่านค่า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สี่เหลี่ยมผืนผ้า 41"/>
          <p:cNvSpPr/>
          <p:nvPr/>
        </p:nvSpPr>
        <p:spPr>
          <a:xfrm>
            <a:off x="1048937" y="3925801"/>
            <a:ext cx="1447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ระบบอังกฤษ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สี่เหลี่ยมผืนผ้ามุมมน 42"/>
          <p:cNvSpPr/>
          <p:nvPr/>
        </p:nvSpPr>
        <p:spPr>
          <a:xfrm>
            <a:off x="280437" y="5067361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สี่เหลี่ยมผืนผ้า 43"/>
          <p:cNvSpPr/>
          <p:nvPr/>
        </p:nvSpPr>
        <p:spPr>
          <a:xfrm>
            <a:off x="285659" y="4567842"/>
            <a:ext cx="283923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7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การวัดขนาดชิ้นงานด้วย</a:t>
            </a:r>
            <a:r>
              <a:rPr lang="th-TH" sz="17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sz="17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sz="17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endParaRPr lang="en-US" sz="17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68310" y="5149656"/>
            <a:ext cx="27382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เวอร์เนียร์ไฮเกจ</a:t>
            </a:r>
            <a:r>
              <a:rPr lang="en-US" sz="2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2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sz="2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วัดลึก</a:t>
            </a:r>
            <a:endParaRPr lang="th-TH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3564735" y="523220"/>
            <a:ext cx="8542351" cy="57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</a:t>
            </a:r>
            <a:r>
              <a:rPr lang="en-US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วิธีการแบ่งสเกลและการอ่านค่า</a:t>
            </a:r>
            <a:r>
              <a:rPr lang="th-TH" sz="3200" b="1" u="sng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sz="3200" b="1" u="sng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ระบบเมตริก</a:t>
            </a: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3.5.1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การแบ่งสเกล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ค่าความละเอียด 	 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มม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 (0.05 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มม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.)</a:t>
            </a: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3.5.2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การอ่านค่า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ค่าความละเอียด	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มม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 (0.05 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มม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.)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3.5.3 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การแบ่งสเกล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ค่าความละเอียด 	   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มม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 (0.0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มม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.)</a:t>
            </a: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3.5.4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การอ่านค่า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ค่าความละเอียด	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มม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 (0.0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มม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.)</a:t>
            </a:r>
          </a:p>
        </p:txBody>
      </p:sp>
      <p:graphicFrame>
        <p:nvGraphicFramePr>
          <p:cNvPr id="2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079509"/>
              </p:ext>
            </p:extLst>
          </p:nvPr>
        </p:nvGraphicFramePr>
        <p:xfrm>
          <a:off x="9701294" y="889914"/>
          <a:ext cx="368300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42" name="สมการ" r:id="rId5" imgW="203040" imgH="393480" progId="Equation.3">
                  <p:embed/>
                </p:oleObj>
              </mc:Choice>
              <mc:Fallback>
                <p:oleObj name="สมการ" r:id="rId5" imgW="2030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01294" y="889914"/>
                        <a:ext cx="368300" cy="719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22" y="1489491"/>
            <a:ext cx="3339893" cy="167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7138426"/>
              </p:ext>
            </p:extLst>
          </p:nvPr>
        </p:nvGraphicFramePr>
        <p:xfrm>
          <a:off x="9600015" y="2969401"/>
          <a:ext cx="368300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43" name="สมการ" r:id="rId8" imgW="203112" imgH="393529" progId="Equation.3">
                  <p:embed/>
                </p:oleObj>
              </mc:Choice>
              <mc:Fallback>
                <p:oleObj name="สมการ" r:id="rId8" imgW="203112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00015" y="2969401"/>
                        <a:ext cx="368300" cy="719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7704485"/>
              </p:ext>
            </p:extLst>
          </p:nvPr>
        </p:nvGraphicFramePr>
        <p:xfrm>
          <a:off x="9872451" y="3524059"/>
          <a:ext cx="368300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44" name="สมการ" r:id="rId10" imgW="203040" imgH="393480" progId="Equation.3">
                  <p:embed/>
                </p:oleObj>
              </mc:Choice>
              <mc:Fallback>
                <p:oleObj name="สมการ" r:id="rId10" imgW="2030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72451" y="3524059"/>
                        <a:ext cx="368300" cy="719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37" y="3969352"/>
            <a:ext cx="3607178" cy="174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5986051"/>
              </p:ext>
            </p:extLst>
          </p:nvPr>
        </p:nvGraphicFramePr>
        <p:xfrm>
          <a:off x="9552083" y="5561229"/>
          <a:ext cx="368300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45" name="สมการ" r:id="rId13" imgW="203040" imgH="393480" progId="Equation.3">
                  <p:embed/>
                </p:oleObj>
              </mc:Choice>
              <mc:Fallback>
                <p:oleObj name="สมการ" r:id="rId13" imgW="2030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52083" y="5561229"/>
                        <a:ext cx="368300" cy="719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สี่เหลี่ยมผืนผ้ามุมมน 44"/>
          <p:cNvSpPr/>
          <p:nvPr/>
        </p:nvSpPr>
        <p:spPr>
          <a:xfrm>
            <a:off x="294505" y="5703363"/>
            <a:ext cx="2850785" cy="6630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6" name="สี่เหลี่ยมผืนผ้า 45">
            <a:hlinkClick r:id="rId14" action="ppaction://hlinksldjump">
              <a:snd r:embed="rId15" name="click.wav"/>
            </a:hlinkClick>
            <a:hlinkHover r:id="" action="ppaction://noaction">
              <a:snd r:embed="rId15" name="click.wav"/>
            </a:hlinkHover>
          </p:cNvPr>
          <p:cNvSpPr/>
          <p:nvPr/>
        </p:nvSpPr>
        <p:spPr>
          <a:xfrm>
            <a:off x="1008811" y="5786884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6851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6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66369" y="1864082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สี่เหลี่ยมผืนผ้า 23"/>
          <p:cNvSpPr/>
          <p:nvPr/>
        </p:nvSpPr>
        <p:spPr>
          <a:xfrm>
            <a:off x="661182" y="1921342"/>
            <a:ext cx="20739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ประวัติความเป็นมา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สี่เหลี่ยมผืนผ้ามุมมน 36"/>
          <p:cNvSpPr/>
          <p:nvPr/>
        </p:nvSpPr>
        <p:spPr>
          <a:xfrm>
            <a:off x="266565" y="2509391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396749" y="2589261"/>
            <a:ext cx="2589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ชนิด ส่วนประกอบและหน้าที่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สี่เหลี่ยมผืนผ้ามุมมน 37"/>
          <p:cNvSpPr/>
          <p:nvPr/>
        </p:nvSpPr>
        <p:spPr>
          <a:xfrm>
            <a:off x="252496" y="3154820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สี่เหลี่ยมผืนผ้ามุมมน 38"/>
          <p:cNvSpPr/>
          <p:nvPr/>
        </p:nvSpPr>
        <p:spPr>
          <a:xfrm>
            <a:off x="266368" y="3800129"/>
            <a:ext cx="2850785" cy="559268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606270" y="3133959"/>
            <a:ext cx="2351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วิธีการแบ่งสเกลและการอ่านค่า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034868" y="3292644"/>
            <a:ext cx="1375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ระบบเมตริก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สี่เหลี่ยมผืนผ้ามุมมน 39"/>
          <p:cNvSpPr/>
          <p:nvPr/>
        </p:nvSpPr>
        <p:spPr>
          <a:xfrm>
            <a:off x="280437" y="4433286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สี่เหลี่ยมผืนผ้า 40"/>
          <p:cNvSpPr/>
          <p:nvPr/>
        </p:nvSpPr>
        <p:spPr>
          <a:xfrm>
            <a:off x="620339" y="3767116"/>
            <a:ext cx="2351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วิธีการแบ่งสเกลและการอ่านค่า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สี่เหลี่ยมผืนผ้า 41"/>
          <p:cNvSpPr/>
          <p:nvPr/>
        </p:nvSpPr>
        <p:spPr>
          <a:xfrm>
            <a:off x="1048937" y="3925801"/>
            <a:ext cx="1447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ระบบอังกฤษ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สี่เหลี่ยมผืนผ้ามุมมน 42"/>
          <p:cNvSpPr/>
          <p:nvPr/>
        </p:nvSpPr>
        <p:spPr>
          <a:xfrm>
            <a:off x="280437" y="5067361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สี่เหลี่ยมผืนผ้า 43"/>
          <p:cNvSpPr/>
          <p:nvPr/>
        </p:nvSpPr>
        <p:spPr>
          <a:xfrm>
            <a:off x="285659" y="4567842"/>
            <a:ext cx="283923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7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การวัดขนาดชิ้นงานด้วย</a:t>
            </a:r>
            <a:r>
              <a:rPr lang="th-TH" sz="17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sz="17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sz="17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endParaRPr lang="en-US" sz="17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68310" y="5149656"/>
            <a:ext cx="27382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เวอร์เนียร์ไฮเกจ</a:t>
            </a:r>
            <a:r>
              <a:rPr lang="en-US" sz="2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2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sz="2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วัดลึก</a:t>
            </a:r>
            <a:endParaRPr lang="th-TH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3564735" y="523220"/>
            <a:ext cx="8542351" cy="57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</a:t>
            </a:r>
            <a:r>
              <a:rPr lang="en-US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วิธีการแบ่งสเกลและการอ่านค่า</a:t>
            </a:r>
            <a:r>
              <a:rPr lang="th-TH" sz="3200" b="1" u="sng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sz="3200" b="1" u="sng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ระบบอังกฤษ</a:t>
            </a: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3.6.1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การแบ่งสเกล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ค่าความละเอียด 	 นิ้ว</a:t>
            </a: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3.6.2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การอ่านค่า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ค่าความละเอียด	นิ้ว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3.6.3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การแบ่งสเกล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ค่าความละเอียด 	    นิ้ว</a:t>
            </a: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3.6.4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การอ่านค่า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ค่าความละเอียด	 นิ้ว</a:t>
            </a:r>
          </a:p>
        </p:txBody>
      </p:sp>
      <p:graphicFrame>
        <p:nvGraphicFramePr>
          <p:cNvPr id="3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6801895"/>
              </p:ext>
            </p:extLst>
          </p:nvPr>
        </p:nvGraphicFramePr>
        <p:xfrm>
          <a:off x="9600015" y="897806"/>
          <a:ext cx="460375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66" name="สมการ" r:id="rId5" imgW="253800" imgH="393480" progId="Equation.3">
                  <p:embed/>
                </p:oleObj>
              </mc:Choice>
              <mc:Fallback>
                <p:oleObj name="สมการ" r:id="rId5" imgW="2538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00015" y="897806"/>
                        <a:ext cx="460375" cy="719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573" y="1364776"/>
            <a:ext cx="3080565" cy="180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3248863"/>
              </p:ext>
            </p:extLst>
          </p:nvPr>
        </p:nvGraphicFramePr>
        <p:xfrm>
          <a:off x="9506045" y="2795251"/>
          <a:ext cx="460375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67" name="สมการ" r:id="rId8" imgW="253800" imgH="393480" progId="Equation.3">
                  <p:embed/>
                </p:oleObj>
              </mc:Choice>
              <mc:Fallback>
                <p:oleObj name="สมการ" r:id="rId8" imgW="2538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06045" y="2795251"/>
                        <a:ext cx="460375" cy="719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6384879"/>
              </p:ext>
            </p:extLst>
          </p:nvPr>
        </p:nvGraphicFramePr>
        <p:xfrm>
          <a:off x="9750300" y="3483037"/>
          <a:ext cx="62071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68" name="สมการ" r:id="rId9" imgW="342720" imgH="419040" progId="Equation.3">
                  <p:embed/>
                </p:oleObj>
              </mc:Choice>
              <mc:Fallback>
                <p:oleObj name="สมการ" r:id="rId9" imgW="3427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50300" y="3483037"/>
                        <a:ext cx="620712" cy="765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7282215"/>
              </p:ext>
            </p:extLst>
          </p:nvPr>
        </p:nvGraphicFramePr>
        <p:xfrm>
          <a:off x="9439944" y="5569605"/>
          <a:ext cx="62071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69" name="สมการ" r:id="rId11" imgW="342720" imgH="419040" progId="Equation.3">
                  <p:embed/>
                </p:oleObj>
              </mc:Choice>
              <mc:Fallback>
                <p:oleObj name="สมการ" r:id="rId11" imgW="3427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39944" y="5569605"/>
                        <a:ext cx="620712" cy="765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0" y="4006266"/>
            <a:ext cx="3259187" cy="176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สี่เหลี่ยมผืนผ้ามุมมน 49"/>
          <p:cNvSpPr/>
          <p:nvPr/>
        </p:nvSpPr>
        <p:spPr>
          <a:xfrm>
            <a:off x="294505" y="5703363"/>
            <a:ext cx="2850785" cy="6630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1" name="สี่เหลี่ยมผืนผ้า 50">
            <a:hlinkClick r:id="rId13" action="ppaction://hlinksldjump">
              <a:snd r:embed="rId14" name="click.wav"/>
            </a:hlinkClick>
            <a:hlinkHover r:id="" action="ppaction://noaction">
              <a:snd r:embed="rId14" name="click.wav"/>
            </a:hlinkHover>
          </p:cNvPr>
          <p:cNvSpPr/>
          <p:nvPr/>
        </p:nvSpPr>
        <p:spPr>
          <a:xfrm>
            <a:off x="1008811" y="5786884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3039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สี่เหลี่ยมผืนผ้า 22"/>
          <p:cNvSpPr/>
          <p:nvPr/>
        </p:nvSpPr>
        <p:spPr>
          <a:xfrm>
            <a:off x="3642616" y="540290"/>
            <a:ext cx="5585791" cy="911637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วงรี 12"/>
          <p:cNvSpPr/>
          <p:nvPr/>
        </p:nvSpPr>
        <p:spPr>
          <a:xfrm>
            <a:off x="982157" y="24400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358946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สี่เหลี่ยมผืนผ้า 19"/>
          <p:cNvSpPr/>
          <p:nvPr/>
        </p:nvSpPr>
        <p:spPr>
          <a:xfrm>
            <a:off x="3849651" y="682486"/>
            <a:ext cx="53224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หน่วยที่ 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 พื้นฐานการวัดละเอียด</a:t>
            </a:r>
            <a:endParaRPr lang="th-TH" sz="32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3581583" y="1594123"/>
            <a:ext cx="8542351" cy="513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514350" indent="-514350">
              <a:buAutoNum type="arabicPeriod"/>
            </a:pP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ประวัติ</a:t>
            </a:r>
            <a:r>
              <a:rPr lang="th-TH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ความเป็นมาของการ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</a:t>
            </a:r>
          </a:p>
          <a:p>
            <a:endParaRPr lang="th-TH" sz="32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3200" b="1" u="sng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32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sz="32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1.1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ประวัติความเป็นมาของการวัด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ประวัติ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ความเป็นมาของการวัดแต่เดิม ตั้งแต่สมัยอียิปต์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โบราณ ก่อน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คริสต์กาล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ประมาณ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2,000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3,000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ปี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มนุษย์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จึงได้ให้การรับรองมูลฐานของการวัดได้ 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สิ่ง  คือ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	1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การวัดมวล 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(Mass)  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	2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การวัดความยาว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 Length ) </a:t>
            </a:r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3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การวัดเวลา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(Time)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30" name="Picture 6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552" y="2120526"/>
            <a:ext cx="3626411" cy="187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สี่เหลี่ยมผืนผ้ามุมมน 34"/>
          <p:cNvSpPr/>
          <p:nvPr/>
        </p:nvSpPr>
        <p:spPr>
          <a:xfrm>
            <a:off x="280437" y="2049359"/>
            <a:ext cx="2850785" cy="73151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สี่เหลี่ยมผืนผ้ามุมมน 35"/>
          <p:cNvSpPr/>
          <p:nvPr/>
        </p:nvSpPr>
        <p:spPr>
          <a:xfrm>
            <a:off x="287470" y="2952038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สี่เหลี่ยมผืนผ้ามุมมน 36"/>
          <p:cNvSpPr/>
          <p:nvPr/>
        </p:nvSpPr>
        <p:spPr>
          <a:xfrm>
            <a:off x="287470" y="3845334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8" name="สี่เหลี่ยมผืนผ้า 37"/>
          <p:cNvSpPr/>
          <p:nvPr/>
        </p:nvSpPr>
        <p:spPr>
          <a:xfrm>
            <a:off x="730798" y="2148816"/>
            <a:ext cx="20886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ประวัติความเป็นมา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9" name="สี่เหลี่ยมผืนผ้า 38"/>
          <p:cNvSpPr/>
          <p:nvPr/>
        </p:nvSpPr>
        <p:spPr>
          <a:xfrm>
            <a:off x="469311" y="3056187"/>
            <a:ext cx="25394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ประเภทของเครื่องมือวัด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สี่เหลี่ยมผืนผ้า 39"/>
          <p:cNvSpPr/>
          <p:nvPr/>
        </p:nvSpPr>
        <p:spPr>
          <a:xfrm>
            <a:off x="381702" y="4010618"/>
            <a:ext cx="27318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พื้นฐานระบบหน่วยการวัด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1" name="สี่เหลี่ยมผืนผ้ามุมมน 40"/>
          <p:cNvSpPr/>
          <p:nvPr/>
        </p:nvSpPr>
        <p:spPr>
          <a:xfrm>
            <a:off x="291418" y="4738630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สี่เหลี่ยมผืนผ้า 41">
            <a:hlinkClick r:id="rId5" action="ppaction://hlinksldjump">
              <a:snd r:embed="rId6" name="click.wav"/>
            </a:hlinkClick>
            <a:hlinkHover r:id="" action="ppaction://noaction">
              <a:snd r:embed="rId6" name="click.wav"/>
            </a:hlinkHover>
          </p:cNvPr>
          <p:cNvSpPr/>
          <p:nvPr/>
        </p:nvSpPr>
        <p:spPr>
          <a:xfrm>
            <a:off x="1005724" y="4878423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0237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66369" y="1864082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สี่เหลี่ยมผืนผ้า 23"/>
          <p:cNvSpPr/>
          <p:nvPr/>
        </p:nvSpPr>
        <p:spPr>
          <a:xfrm>
            <a:off x="661182" y="1921342"/>
            <a:ext cx="20739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ประวัติความเป็นมา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สี่เหลี่ยมผืนผ้ามุมมน 36"/>
          <p:cNvSpPr/>
          <p:nvPr/>
        </p:nvSpPr>
        <p:spPr>
          <a:xfrm>
            <a:off x="266565" y="2509391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396749" y="2589261"/>
            <a:ext cx="2589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ชนิด ส่วนประกอบและหน้าที่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สี่เหลี่ยมผืนผ้ามุมมน 37"/>
          <p:cNvSpPr/>
          <p:nvPr/>
        </p:nvSpPr>
        <p:spPr>
          <a:xfrm>
            <a:off x="252496" y="3154820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สี่เหลี่ยมผืนผ้ามุมมน 38"/>
          <p:cNvSpPr/>
          <p:nvPr/>
        </p:nvSpPr>
        <p:spPr>
          <a:xfrm>
            <a:off x="266368" y="3800129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606270" y="3133959"/>
            <a:ext cx="2351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วิธีการแบ่งสเกลและการอ่านค่า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034868" y="3292644"/>
            <a:ext cx="1375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ระบบเมตริก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สี่เหลี่ยมผืนผ้ามุมมน 39"/>
          <p:cNvSpPr/>
          <p:nvPr/>
        </p:nvSpPr>
        <p:spPr>
          <a:xfrm>
            <a:off x="280437" y="4433286"/>
            <a:ext cx="2850785" cy="559268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สี่เหลี่ยมผืนผ้า 40"/>
          <p:cNvSpPr/>
          <p:nvPr/>
        </p:nvSpPr>
        <p:spPr>
          <a:xfrm>
            <a:off x="620339" y="3767116"/>
            <a:ext cx="2351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วิธีการแบ่งสเกลและการอ่านค่า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สี่เหลี่ยมผืนผ้า 41"/>
          <p:cNvSpPr/>
          <p:nvPr/>
        </p:nvSpPr>
        <p:spPr>
          <a:xfrm>
            <a:off x="1048937" y="3925801"/>
            <a:ext cx="1447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ระบบอังกฤษ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สี่เหลี่ยมผืนผ้ามุมมน 42"/>
          <p:cNvSpPr/>
          <p:nvPr/>
        </p:nvSpPr>
        <p:spPr>
          <a:xfrm>
            <a:off x="280437" y="5067361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สี่เหลี่ยมผืนผ้า 43"/>
          <p:cNvSpPr/>
          <p:nvPr/>
        </p:nvSpPr>
        <p:spPr>
          <a:xfrm>
            <a:off x="285659" y="4567842"/>
            <a:ext cx="283923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7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การวัดขนาดชิ้นงานด้วย</a:t>
            </a:r>
            <a:r>
              <a:rPr lang="th-TH" sz="17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sz="17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sz="17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endParaRPr lang="en-US" sz="17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68310" y="5149656"/>
            <a:ext cx="27382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เวอร์เนียร์ไฮเกจ</a:t>
            </a:r>
            <a:r>
              <a:rPr lang="en-US" sz="2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2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sz="2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วัดลึก</a:t>
            </a:r>
            <a:endParaRPr lang="th-TH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3553496" y="378828"/>
            <a:ext cx="8542351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3.7 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การวัดขนาดชิ้นงานด้วย</a:t>
            </a:r>
            <a:r>
              <a:rPr lang="th-TH" sz="3200" b="1" u="sng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sz="3200" b="1" u="sng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endParaRPr lang="en-US" sz="3200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3.7.1 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การใช้ปากวัดนอกวัดความโตนอกของชิ้นงาน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24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24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3.7.2 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การใช้ปากวัดในวัดความโตในของชิ้นงาน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24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24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3.7.3 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การใช้ก้านวัดลึกวัดความลึกของชิ้นงาน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0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363" y="1206049"/>
            <a:ext cx="1744066" cy="1443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04" y="3070247"/>
            <a:ext cx="1562905" cy="142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233" y="4958741"/>
            <a:ext cx="11588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สี่เหลี่ยมผืนผ้ามุมมน 49"/>
          <p:cNvSpPr/>
          <p:nvPr/>
        </p:nvSpPr>
        <p:spPr>
          <a:xfrm>
            <a:off x="294505" y="5703363"/>
            <a:ext cx="2850785" cy="6630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1" name="สี่เหลี่ยมผืนผ้า 50">
            <a:hlinkClick r:id="rId7" action="ppaction://hlinksldjump">
              <a:snd r:embed="rId8" name="click.wav"/>
            </a:hlinkClick>
            <a:hlinkHover r:id="" action="ppaction://noaction">
              <a:snd r:embed="rId8" name="click.wav"/>
            </a:hlinkHover>
          </p:cNvPr>
          <p:cNvSpPr/>
          <p:nvPr/>
        </p:nvSpPr>
        <p:spPr>
          <a:xfrm>
            <a:off x="1008811" y="5786884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7962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66369" y="1864082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สี่เหลี่ยมผืนผ้า 23"/>
          <p:cNvSpPr/>
          <p:nvPr/>
        </p:nvSpPr>
        <p:spPr>
          <a:xfrm>
            <a:off x="661182" y="1921342"/>
            <a:ext cx="20739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ประวัติความเป็นมา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สี่เหลี่ยมผืนผ้ามุมมน 36"/>
          <p:cNvSpPr/>
          <p:nvPr/>
        </p:nvSpPr>
        <p:spPr>
          <a:xfrm>
            <a:off x="266565" y="2509391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396749" y="2589261"/>
            <a:ext cx="2589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ชนิด ส่วนประกอบและหน้าที่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สี่เหลี่ยมผืนผ้ามุมมน 37"/>
          <p:cNvSpPr/>
          <p:nvPr/>
        </p:nvSpPr>
        <p:spPr>
          <a:xfrm>
            <a:off x="252496" y="3154820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สี่เหลี่ยมผืนผ้ามุมมน 38"/>
          <p:cNvSpPr/>
          <p:nvPr/>
        </p:nvSpPr>
        <p:spPr>
          <a:xfrm>
            <a:off x="266368" y="3800129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606270" y="3133959"/>
            <a:ext cx="2351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วิธีการแบ่งสเกลและการอ่านค่า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034868" y="3292644"/>
            <a:ext cx="1375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ระบบเมตริก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สี่เหลี่ยมผืนผ้ามุมมน 39"/>
          <p:cNvSpPr/>
          <p:nvPr/>
        </p:nvSpPr>
        <p:spPr>
          <a:xfrm>
            <a:off x="280437" y="4433286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สี่เหลี่ยมผืนผ้า 40"/>
          <p:cNvSpPr/>
          <p:nvPr/>
        </p:nvSpPr>
        <p:spPr>
          <a:xfrm>
            <a:off x="620339" y="3767116"/>
            <a:ext cx="2351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วิธีการแบ่งสเกลและการอ่านค่า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สี่เหลี่ยมผืนผ้า 41"/>
          <p:cNvSpPr/>
          <p:nvPr/>
        </p:nvSpPr>
        <p:spPr>
          <a:xfrm>
            <a:off x="1048937" y="3925801"/>
            <a:ext cx="1447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ระบบอังกฤษ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สี่เหลี่ยมผืนผ้ามุมมน 42"/>
          <p:cNvSpPr/>
          <p:nvPr/>
        </p:nvSpPr>
        <p:spPr>
          <a:xfrm>
            <a:off x="280437" y="5067361"/>
            <a:ext cx="2850785" cy="559268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สี่เหลี่ยมผืนผ้า 43"/>
          <p:cNvSpPr/>
          <p:nvPr/>
        </p:nvSpPr>
        <p:spPr>
          <a:xfrm>
            <a:off x="285659" y="4567842"/>
            <a:ext cx="283923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7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การวัดขนาดชิ้นงานด้วย</a:t>
            </a:r>
            <a:r>
              <a:rPr lang="th-TH" sz="17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sz="17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sz="17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endParaRPr lang="en-US" sz="17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68310" y="5149656"/>
            <a:ext cx="27382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เวอร์เนียร์ไฮเกจ</a:t>
            </a:r>
            <a:r>
              <a:rPr lang="en-US" sz="2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2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sz="2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วัดลึก</a:t>
            </a:r>
            <a:endParaRPr lang="th-TH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3553496" y="378828"/>
            <a:ext cx="854235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3.8 </a:t>
            </a:r>
            <a:r>
              <a:rPr lang="th-TH" sz="3200" b="1" u="sng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เวอร์เนียร์ไฮเกจ</a:t>
            </a:r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(</a:t>
            </a:r>
            <a:r>
              <a:rPr lang="en-US" sz="3200" b="1" u="sng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Vernier</a:t>
            </a:r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Height Gauge)</a:t>
            </a:r>
          </a:p>
          <a:p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3.8.1 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ส่วนประกอบของ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เวอร์เนียร์ไฮเกจ</a:t>
            </a:r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3" r="1138" b="2096"/>
          <a:stretch/>
        </p:blipFill>
        <p:spPr bwMode="auto">
          <a:xfrm>
            <a:off x="4194227" y="1323339"/>
            <a:ext cx="7272997" cy="528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สี่เหลี่ยมผืนผ้ามุมมน 28"/>
          <p:cNvSpPr/>
          <p:nvPr/>
        </p:nvSpPr>
        <p:spPr>
          <a:xfrm>
            <a:off x="294505" y="5703363"/>
            <a:ext cx="2850785" cy="6630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สี่เหลี่ยมผืนผ้า 32">
            <a:hlinkClick r:id="rId5" action="ppaction://hlinksldjump">
              <a:snd r:embed="rId6" name="click.wav"/>
            </a:hlinkClick>
            <a:hlinkHover r:id="" action="ppaction://noaction">
              <a:snd r:embed="rId6" name="click.wav"/>
            </a:hlinkHover>
          </p:cNvPr>
          <p:cNvSpPr/>
          <p:nvPr/>
        </p:nvSpPr>
        <p:spPr>
          <a:xfrm>
            <a:off x="1008811" y="5786884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4854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66369" y="1864082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สี่เหลี่ยมผืนผ้า 23"/>
          <p:cNvSpPr/>
          <p:nvPr/>
        </p:nvSpPr>
        <p:spPr>
          <a:xfrm>
            <a:off x="661182" y="1921342"/>
            <a:ext cx="20739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ประวัติความเป็นมา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สี่เหลี่ยมผืนผ้ามุมมน 36"/>
          <p:cNvSpPr/>
          <p:nvPr/>
        </p:nvSpPr>
        <p:spPr>
          <a:xfrm>
            <a:off x="266565" y="2509391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396749" y="2589261"/>
            <a:ext cx="2589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ชนิด ส่วนประกอบและหน้าที่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สี่เหลี่ยมผืนผ้ามุมมน 37"/>
          <p:cNvSpPr/>
          <p:nvPr/>
        </p:nvSpPr>
        <p:spPr>
          <a:xfrm>
            <a:off x="252496" y="3154820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สี่เหลี่ยมผืนผ้ามุมมน 38"/>
          <p:cNvSpPr/>
          <p:nvPr/>
        </p:nvSpPr>
        <p:spPr>
          <a:xfrm>
            <a:off x="266368" y="3800129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606270" y="3133959"/>
            <a:ext cx="2351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วิธีการแบ่งสเกลและการอ่านค่า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034868" y="3292644"/>
            <a:ext cx="1375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ระบบเมตริก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สี่เหลี่ยมผืนผ้ามุมมน 39"/>
          <p:cNvSpPr/>
          <p:nvPr/>
        </p:nvSpPr>
        <p:spPr>
          <a:xfrm>
            <a:off x="280437" y="4433286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สี่เหลี่ยมผืนผ้า 40"/>
          <p:cNvSpPr/>
          <p:nvPr/>
        </p:nvSpPr>
        <p:spPr>
          <a:xfrm>
            <a:off x="620339" y="3767116"/>
            <a:ext cx="2351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วิธีการแบ่งสเกลและการอ่านค่า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สี่เหลี่ยมผืนผ้า 41"/>
          <p:cNvSpPr/>
          <p:nvPr/>
        </p:nvSpPr>
        <p:spPr>
          <a:xfrm>
            <a:off x="1048937" y="3925801"/>
            <a:ext cx="1447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ระบบอังกฤษ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สี่เหลี่ยมผืนผ้ามุมมน 42"/>
          <p:cNvSpPr/>
          <p:nvPr/>
        </p:nvSpPr>
        <p:spPr>
          <a:xfrm>
            <a:off x="280437" y="5067361"/>
            <a:ext cx="2850785" cy="559268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สี่เหลี่ยมผืนผ้า 43"/>
          <p:cNvSpPr/>
          <p:nvPr/>
        </p:nvSpPr>
        <p:spPr>
          <a:xfrm>
            <a:off x="285659" y="4567842"/>
            <a:ext cx="283923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7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การวัดขนาดชิ้นงานด้วย</a:t>
            </a:r>
            <a:r>
              <a:rPr lang="th-TH" sz="17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sz="17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sz="17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endParaRPr lang="en-US" sz="17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68310" y="5149656"/>
            <a:ext cx="27382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เวอร์เนียร์ไฮเกจ</a:t>
            </a:r>
            <a:r>
              <a:rPr lang="en-US" sz="2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2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sz="2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วัดลึก</a:t>
            </a:r>
            <a:endParaRPr lang="th-TH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3553496" y="431998"/>
            <a:ext cx="8542351" cy="612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3.8.2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การวัดขนาดชิ้นงานด้วย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เวอร์เนียร์ไฮเกจ</a:t>
            </a:r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3.8.3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การอ่านค่า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เวอร์เนียร์ไฮเกจ</a:t>
            </a:r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 3.8.4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ข้อควรระวัง  การจัดเก็บและบำรุงรักษา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เวอร์เนียร์ไฮเกจ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507" y="900073"/>
            <a:ext cx="2023458" cy="21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47" y="3464756"/>
            <a:ext cx="3005416" cy="249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สี่เหลี่ยมผืนผ้ามุมมน 28"/>
          <p:cNvSpPr/>
          <p:nvPr/>
        </p:nvSpPr>
        <p:spPr>
          <a:xfrm>
            <a:off x="294505" y="5703363"/>
            <a:ext cx="2850785" cy="6630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สี่เหลี่ยมผืนผ้า 29">
            <a:hlinkClick r:id="rId6" action="ppaction://hlinksldjump">
              <a:snd r:embed="rId7" name="click.wav"/>
            </a:hlinkClick>
            <a:hlinkHover r:id="" action="ppaction://noaction">
              <a:snd r:embed="rId7" name="click.wav"/>
            </a:hlinkHover>
          </p:cNvPr>
          <p:cNvSpPr/>
          <p:nvPr/>
        </p:nvSpPr>
        <p:spPr>
          <a:xfrm>
            <a:off x="1008811" y="5786884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2344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66369" y="1864082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สี่เหลี่ยมผืนผ้า 23"/>
          <p:cNvSpPr/>
          <p:nvPr/>
        </p:nvSpPr>
        <p:spPr>
          <a:xfrm>
            <a:off x="661182" y="1921342"/>
            <a:ext cx="20739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ประวัติความเป็นมา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สี่เหลี่ยมผืนผ้ามุมมน 36"/>
          <p:cNvSpPr/>
          <p:nvPr/>
        </p:nvSpPr>
        <p:spPr>
          <a:xfrm>
            <a:off x="266565" y="2509391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396749" y="2589261"/>
            <a:ext cx="2589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ชนิด ส่วนประกอบและหน้าที่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สี่เหลี่ยมผืนผ้ามุมมน 37"/>
          <p:cNvSpPr/>
          <p:nvPr/>
        </p:nvSpPr>
        <p:spPr>
          <a:xfrm>
            <a:off x="252496" y="3154820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สี่เหลี่ยมผืนผ้ามุมมน 38"/>
          <p:cNvSpPr/>
          <p:nvPr/>
        </p:nvSpPr>
        <p:spPr>
          <a:xfrm>
            <a:off x="266368" y="3800129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606270" y="3133959"/>
            <a:ext cx="2351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วิธีการแบ่งสเกลและการอ่านค่า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034868" y="3292644"/>
            <a:ext cx="1375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ระบบเมตริก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สี่เหลี่ยมผืนผ้ามุมมน 39"/>
          <p:cNvSpPr/>
          <p:nvPr/>
        </p:nvSpPr>
        <p:spPr>
          <a:xfrm>
            <a:off x="280437" y="4433286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สี่เหลี่ยมผืนผ้า 40"/>
          <p:cNvSpPr/>
          <p:nvPr/>
        </p:nvSpPr>
        <p:spPr>
          <a:xfrm>
            <a:off x="620339" y="3767116"/>
            <a:ext cx="2351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วิธีการแบ่งสเกลและการอ่านค่า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สี่เหลี่ยมผืนผ้า 41"/>
          <p:cNvSpPr/>
          <p:nvPr/>
        </p:nvSpPr>
        <p:spPr>
          <a:xfrm>
            <a:off x="1048937" y="3925801"/>
            <a:ext cx="1447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ระบบอังกฤษ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สี่เหลี่ยมผืนผ้ามุมมน 42"/>
          <p:cNvSpPr/>
          <p:nvPr/>
        </p:nvSpPr>
        <p:spPr>
          <a:xfrm>
            <a:off x="280437" y="5067361"/>
            <a:ext cx="2850785" cy="559268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สี่เหลี่ยมผืนผ้า 43"/>
          <p:cNvSpPr/>
          <p:nvPr/>
        </p:nvSpPr>
        <p:spPr>
          <a:xfrm>
            <a:off x="285659" y="4567842"/>
            <a:ext cx="283923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7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การวัดขนาดชิ้นงานด้วย</a:t>
            </a:r>
            <a:r>
              <a:rPr lang="th-TH" sz="17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sz="17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sz="17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endParaRPr lang="en-US" sz="17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68310" y="5149656"/>
            <a:ext cx="27382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เวอร์เนียร์ไฮเกจ</a:t>
            </a:r>
            <a:r>
              <a:rPr lang="en-US" sz="2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2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sz="2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วัดลึก</a:t>
            </a:r>
            <a:endParaRPr lang="th-TH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3553496" y="378828"/>
            <a:ext cx="8542351" cy="661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3.9 </a:t>
            </a:r>
            <a:r>
              <a:rPr lang="th-TH" sz="3200" b="1" u="sng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วัดลึก</a:t>
            </a:r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(</a:t>
            </a:r>
            <a:r>
              <a:rPr lang="en-US" sz="3200" b="1" u="sng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Vernier</a:t>
            </a:r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Depth Gauge) </a:t>
            </a:r>
            <a:endParaRPr lang="th-TH" sz="3200" b="1" u="sng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3.9.1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 หน้าที่ ของ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วัดลึก</a:t>
            </a: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3.9.1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ลักษณะการใช้งานของ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วัดลึก</a:t>
            </a:r>
            <a:endParaRPr lang="en-US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3.9.3 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ข้อควรระวัง  การจัดเก็บและบำรุงรักษา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วัดลึก</a:t>
            </a:r>
            <a:endParaRPr lang="en-US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สรุปสาระสำคัญ</a:t>
            </a: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882" y="1336678"/>
            <a:ext cx="5676641" cy="375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สี่เหลี่ยมผืนผ้ามุมมน 25"/>
          <p:cNvSpPr/>
          <p:nvPr/>
        </p:nvSpPr>
        <p:spPr>
          <a:xfrm>
            <a:off x="294505" y="5703363"/>
            <a:ext cx="2850785" cy="6630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สี่เหลี่ยมผืนผ้า 28">
            <a:hlinkClick r:id="rId5" action="ppaction://hlinksldjump">
              <a:snd r:embed="rId6" name="click.wav"/>
            </a:hlinkClick>
            <a:hlinkHover r:id="" action="ppaction://noaction">
              <a:snd r:embed="rId6" name="click.wav"/>
            </a:hlinkHover>
          </p:cNvPr>
          <p:cNvSpPr/>
          <p:nvPr/>
        </p:nvSpPr>
        <p:spPr>
          <a:xfrm>
            <a:off x="1008811" y="5786884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5242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66369" y="1864082"/>
            <a:ext cx="2850785" cy="55926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สี่เหลี่ยมผืนผ้า 23"/>
          <p:cNvSpPr/>
          <p:nvPr/>
        </p:nvSpPr>
        <p:spPr>
          <a:xfrm>
            <a:off x="661182" y="1921342"/>
            <a:ext cx="20739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ประวัติความเป็นมา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3642617" y="540290"/>
            <a:ext cx="4291561" cy="911637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/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3849651" y="682486"/>
            <a:ext cx="39016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หน่วยที่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 ไมโครมิเตอร์</a:t>
            </a:r>
            <a:endParaRPr lang="th-TH" sz="32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3531683" y="1443668"/>
            <a:ext cx="8482126" cy="537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.1</a:t>
            </a:r>
            <a:r>
              <a:rPr lang="en-US" sz="36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ประวัติความเป็นมาของไมโครมิเตอร์</a:t>
            </a:r>
            <a:endParaRPr lang="en-US" sz="3200" b="1" u="sng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en-US" sz="25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4.1.1 </a:t>
            </a:r>
            <a:r>
              <a:rPr lang="th-TH" sz="25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ประวัติ</a:t>
            </a:r>
            <a:r>
              <a:rPr lang="th-TH" sz="2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ความเป็นมาของไมโครมิเตอร์</a:t>
            </a:r>
            <a:endParaRPr lang="en-US" sz="2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5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</a:p>
          <a:p>
            <a:endParaRPr lang="th-TH" sz="2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25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th-TH" sz="2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5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ไมโครมิเตอร์</a:t>
            </a:r>
            <a:r>
              <a:rPr lang="th-TH" sz="2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เป็นเครื่องมือวัดละเอียดที่ใช้กันอย่างกว้างขวางในงาน</a:t>
            </a:r>
            <a:r>
              <a:rPr lang="th-TH" sz="25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อุตสาหกรรมที่</a:t>
            </a:r>
            <a:r>
              <a:rPr lang="th-TH" sz="2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ต้องการความละเอียดและเที่ยงตรงสูง ไมโครมิเตอร์ถูกคิดค้นขึ้นมา</a:t>
            </a:r>
            <a:r>
              <a:rPr lang="th-TH" sz="25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 </a:t>
            </a:r>
            <a:r>
              <a:rPr lang="th-TH" sz="2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ยีน </a:t>
            </a:r>
            <a:r>
              <a:rPr lang="th-TH" sz="25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พาล</a:t>
            </a:r>
            <a:r>
              <a:rPr lang="th-TH" sz="25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เมอร์</a:t>
            </a:r>
            <a:r>
              <a:rPr lang="th-TH" sz="2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5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นักวิทยาศาสตร์ </a:t>
            </a:r>
            <a:r>
              <a:rPr lang="th-TH" sz="2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ชาวฝรั่งเศส </a:t>
            </a:r>
            <a:r>
              <a:rPr lang="th-TH" sz="25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ปี ค.ศ.</a:t>
            </a:r>
            <a:r>
              <a:rPr lang="en-US" sz="25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1848</a:t>
            </a:r>
          </a:p>
          <a:p>
            <a:r>
              <a:rPr lang="en-US" sz="2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en-US" sz="25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4.1.2  </a:t>
            </a:r>
            <a:r>
              <a:rPr lang="th-TH" sz="2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หลักการทำงานของ</a:t>
            </a:r>
            <a:r>
              <a:rPr lang="th-TH" sz="25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ไมโครมิเตอร์</a:t>
            </a:r>
          </a:p>
          <a:p>
            <a:pPr algn="thaiDist"/>
            <a:r>
              <a:rPr lang="th-TH" sz="2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5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พัฒนา</a:t>
            </a:r>
            <a:r>
              <a:rPr lang="th-TH" sz="2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มาจากการหมุนเคลื่อนที่ของชุดเกลียว ซึ่งประกอบไปด้วยสก</a:t>
            </a:r>
            <a:r>
              <a:rPr lang="th-TH" sz="25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รู </a:t>
            </a:r>
            <a:r>
              <a:rPr lang="th-TH" sz="25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และน๊อต</a:t>
            </a:r>
            <a:r>
              <a:rPr lang="th-TH" sz="25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เหมือน</a:t>
            </a:r>
            <a:r>
              <a:rPr lang="th-TH" sz="2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หลักการเคลื่อนที่ของซี</a:t>
            </a:r>
            <a:r>
              <a:rPr lang="th-TH" sz="25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แคล็มป์</a:t>
            </a:r>
            <a:r>
              <a:rPr lang="th-TH" sz="2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โดยหลักการการเคลื่อนที่ของเกลียวที่ถูกหมุน</a:t>
            </a:r>
            <a:r>
              <a:rPr lang="th-TH" sz="25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เคลื่อนที่ไป</a:t>
            </a:r>
            <a:r>
              <a:rPr lang="th-TH" sz="2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หนึ่งรอบของเกลียวปากเดียว </a:t>
            </a:r>
            <a:r>
              <a:rPr lang="th-TH" sz="25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</a:t>
            </a:r>
            <a:r>
              <a:rPr lang="th-TH" sz="2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การเคลื่อนที่ของเส้นขอบ</a:t>
            </a:r>
            <a:r>
              <a:rPr lang="th-TH" sz="25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เกลียว </a:t>
            </a:r>
            <a:r>
              <a:rPr lang="en-US" sz="2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2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5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รอบ </a:t>
            </a:r>
            <a:r>
              <a:rPr lang="en-US" sz="25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Lead</a:t>
            </a:r>
            <a:r>
              <a:rPr lang="en-US" sz="25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th-TH" sz="25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จะ</a:t>
            </a:r>
            <a:r>
              <a:rPr lang="th-TH" sz="2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เท่ากับ </a:t>
            </a:r>
            <a:r>
              <a:rPr lang="en-US" sz="25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25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5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ระยะพิตซ์</a:t>
            </a:r>
            <a:r>
              <a:rPr lang="th-TH" sz="2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</a:t>
            </a:r>
            <a:r>
              <a:rPr lang="th-TH" sz="25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เกลียว </a:t>
            </a:r>
            <a:r>
              <a:rPr lang="en-US" sz="2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(Pitch)</a:t>
            </a:r>
          </a:p>
        </p:txBody>
      </p:sp>
      <p:sp>
        <p:nvSpPr>
          <p:cNvPr id="37" name="สี่เหลี่ยมผืนผ้ามุมมน 36"/>
          <p:cNvSpPr/>
          <p:nvPr/>
        </p:nvSpPr>
        <p:spPr>
          <a:xfrm>
            <a:off x="266565" y="2509391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638319" y="2574481"/>
            <a:ext cx="2133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ส่วนประกอบและหน้าที่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สี่เหลี่ยมผืนผ้ามุมมน 37"/>
          <p:cNvSpPr/>
          <p:nvPr/>
        </p:nvSpPr>
        <p:spPr>
          <a:xfrm>
            <a:off x="252496" y="3154820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สี่เหลี่ยมผืนผ้ามุมมน 38"/>
          <p:cNvSpPr/>
          <p:nvPr/>
        </p:nvSpPr>
        <p:spPr>
          <a:xfrm>
            <a:off x="266368" y="3800129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606270" y="3119891"/>
            <a:ext cx="2351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วิธีการแบ่งสเกลและการอ่านค่า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034868" y="3292644"/>
            <a:ext cx="1375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ระบบเมตริก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สี่เหลี่ยมผืนผ้ามุมมน 39"/>
          <p:cNvSpPr/>
          <p:nvPr/>
        </p:nvSpPr>
        <p:spPr>
          <a:xfrm>
            <a:off x="280437" y="4433286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สี่เหลี่ยมผืนผ้า 40"/>
          <p:cNvSpPr/>
          <p:nvPr/>
        </p:nvSpPr>
        <p:spPr>
          <a:xfrm>
            <a:off x="620339" y="3753048"/>
            <a:ext cx="2351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วิธีการแบ่งสเกลและการอ่านค่า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สี่เหลี่ยมผืนผ้า 41"/>
          <p:cNvSpPr/>
          <p:nvPr/>
        </p:nvSpPr>
        <p:spPr>
          <a:xfrm>
            <a:off x="1048937" y="3925801"/>
            <a:ext cx="1447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ระบบอังกฤษ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สี่เหลี่ยมผืนผ้ามุมมน 42"/>
          <p:cNvSpPr/>
          <p:nvPr/>
        </p:nvSpPr>
        <p:spPr>
          <a:xfrm>
            <a:off x="280437" y="5067361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สี่เหลี่ยมผืนผ้า 43"/>
          <p:cNvSpPr/>
          <p:nvPr/>
        </p:nvSpPr>
        <p:spPr>
          <a:xfrm>
            <a:off x="549917" y="4513417"/>
            <a:ext cx="2392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ไมโครมิเตอร์วัดใน</a:t>
            </a: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วัดนอก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926693" y="5134774"/>
            <a:ext cx="1717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ไมโครมิเตอร์วัดลึก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294505" y="5703363"/>
            <a:ext cx="2850785" cy="6630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สี่เหลี่ยมผืนผ้า 28">
            <a:hlinkClick r:id="rId4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1008811" y="5786884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9458" name="Picture 2" descr="à¸à¸¥à¸à¸²à¸£à¸à¹à¸à¸«à¸²à¸£à¸¹à¸à¸ à¸²à¸à¸ªà¸³à¸«à¸£à¸±à¸ à¸à¸£à¸°à¸§à¸±à¸à¸´à¸à¸§à¸²à¸¡à¹à¸à¹à¸à¸¡à¸²à¹à¸¡à¹à¸à¸£à¸¡à¸´à¹à¸à¸­à¸£à¹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53" y="2406462"/>
            <a:ext cx="2380849" cy="113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95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66369" y="1864082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สี่เหลี่ยมผืนผ้า 23"/>
          <p:cNvSpPr/>
          <p:nvPr/>
        </p:nvSpPr>
        <p:spPr>
          <a:xfrm>
            <a:off x="661182" y="1921342"/>
            <a:ext cx="20739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ประวัติความเป็นมา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3564735" y="612886"/>
            <a:ext cx="84821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4.</a:t>
            </a:r>
            <a:r>
              <a:rPr lang="en-US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ส่วนประกอบ</a:t>
            </a:r>
            <a:r>
              <a:rPr lang="th-TH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และหน้าที่ของ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ไมโครมิเตอร์</a:t>
            </a:r>
            <a:endParaRPr lang="en-US" sz="32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สี่เหลี่ยมผืนผ้ามุมมน 36"/>
          <p:cNvSpPr/>
          <p:nvPr/>
        </p:nvSpPr>
        <p:spPr>
          <a:xfrm>
            <a:off x="266565" y="2509391"/>
            <a:ext cx="2850785" cy="559268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638319" y="2574481"/>
            <a:ext cx="2133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ส่วนประกอบและหน้าที่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สี่เหลี่ยมผืนผ้ามุมมน 37"/>
          <p:cNvSpPr/>
          <p:nvPr/>
        </p:nvSpPr>
        <p:spPr>
          <a:xfrm>
            <a:off x="252496" y="3154820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สี่เหลี่ยมผืนผ้ามุมมน 38"/>
          <p:cNvSpPr/>
          <p:nvPr/>
        </p:nvSpPr>
        <p:spPr>
          <a:xfrm>
            <a:off x="266368" y="3800129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606270" y="3119891"/>
            <a:ext cx="2351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วิธีการแบ่งสเกลและการอ่านค่า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034868" y="3292644"/>
            <a:ext cx="1375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ระบบเมตริก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สี่เหลี่ยมผืนผ้ามุมมน 39"/>
          <p:cNvSpPr/>
          <p:nvPr/>
        </p:nvSpPr>
        <p:spPr>
          <a:xfrm>
            <a:off x="280437" y="4433286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สี่เหลี่ยมผืนผ้า 40"/>
          <p:cNvSpPr/>
          <p:nvPr/>
        </p:nvSpPr>
        <p:spPr>
          <a:xfrm>
            <a:off x="620339" y="3753048"/>
            <a:ext cx="2351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วิธีการแบ่งสเกลและการอ่านค่า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สี่เหลี่ยมผืนผ้า 41"/>
          <p:cNvSpPr/>
          <p:nvPr/>
        </p:nvSpPr>
        <p:spPr>
          <a:xfrm>
            <a:off x="1048937" y="3925801"/>
            <a:ext cx="1447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ระบบอังกฤษ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สี่เหลี่ยมผืนผ้ามุมมน 42"/>
          <p:cNvSpPr/>
          <p:nvPr/>
        </p:nvSpPr>
        <p:spPr>
          <a:xfrm>
            <a:off x="280437" y="5067361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สี่เหลี่ยมผืนผ้า 43"/>
          <p:cNvSpPr/>
          <p:nvPr/>
        </p:nvSpPr>
        <p:spPr>
          <a:xfrm>
            <a:off x="549917" y="4513417"/>
            <a:ext cx="2392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ไมโครมิเตอร์วัดใน</a:t>
            </a: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วัดนอก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926693" y="5134774"/>
            <a:ext cx="1717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ไมโครมิเตอร์วัดลึก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294505" y="5703363"/>
            <a:ext cx="2850785" cy="6630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สี่เหลี่ยมผืนผ้า 28">
            <a:hlinkClick r:id="rId4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1008811" y="5786884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7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51" y="1310032"/>
            <a:ext cx="8208076" cy="448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14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6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66369" y="1864082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สี่เหลี่ยมผืนผ้า 23"/>
          <p:cNvSpPr/>
          <p:nvPr/>
        </p:nvSpPr>
        <p:spPr>
          <a:xfrm>
            <a:off x="661182" y="1921342"/>
            <a:ext cx="20739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ประวัติความเป็นมา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3564735" y="444071"/>
            <a:ext cx="8482126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4.3 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</a:t>
            </a:r>
            <a:r>
              <a:rPr lang="th-TH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แบ่งสเกลและการอ่านค่าไมโครมิเตอร์ระบบ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เมตริก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4.3.1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การแบ่งสเกลไมโครมิเตอร์ค่าความ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ละเอียด	    (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0.0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มม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4.3.2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การอ่านค่าไมโครมิเตอร์ค่าความ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ละเอียด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มม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(0.0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มม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4.3.3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การแบ่งสเกลไมโครมิเตอร์ค่าความ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ละเอียด	     นิ้ว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4.3.4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การอ่านค่าไมโครมิเตอร์ค่าความ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ละเอียด	     นิ้ว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สี่เหลี่ยมผืนผ้ามุมมน 36"/>
          <p:cNvSpPr/>
          <p:nvPr/>
        </p:nvSpPr>
        <p:spPr>
          <a:xfrm>
            <a:off x="266565" y="2509391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638319" y="2574481"/>
            <a:ext cx="2133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ส่วนประกอบและหน้าที่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สี่เหลี่ยมผืนผ้ามุมมน 37"/>
          <p:cNvSpPr/>
          <p:nvPr/>
        </p:nvSpPr>
        <p:spPr>
          <a:xfrm>
            <a:off x="252496" y="3154820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สี่เหลี่ยมผืนผ้ามุมมน 38"/>
          <p:cNvSpPr/>
          <p:nvPr/>
        </p:nvSpPr>
        <p:spPr>
          <a:xfrm>
            <a:off x="266368" y="3800129"/>
            <a:ext cx="2850785" cy="559268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606270" y="3119891"/>
            <a:ext cx="2351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วิธีการแบ่งสเกลและการอ่านค่า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034868" y="3292644"/>
            <a:ext cx="1375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ระบบเมตริก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สี่เหลี่ยมผืนผ้ามุมมน 39"/>
          <p:cNvSpPr/>
          <p:nvPr/>
        </p:nvSpPr>
        <p:spPr>
          <a:xfrm>
            <a:off x="280437" y="4433286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สี่เหลี่ยมผืนผ้า 40"/>
          <p:cNvSpPr/>
          <p:nvPr/>
        </p:nvSpPr>
        <p:spPr>
          <a:xfrm>
            <a:off x="620339" y="3753048"/>
            <a:ext cx="2351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วิธีการแบ่งสเกลและการอ่านค่า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สี่เหลี่ยมผืนผ้า 41"/>
          <p:cNvSpPr/>
          <p:nvPr/>
        </p:nvSpPr>
        <p:spPr>
          <a:xfrm>
            <a:off x="1048937" y="3925801"/>
            <a:ext cx="1447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ระบบอังกฤษ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สี่เหลี่ยมผืนผ้ามุมมน 42"/>
          <p:cNvSpPr/>
          <p:nvPr/>
        </p:nvSpPr>
        <p:spPr>
          <a:xfrm>
            <a:off x="280437" y="5067361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สี่เหลี่ยมผืนผ้า 43"/>
          <p:cNvSpPr/>
          <p:nvPr/>
        </p:nvSpPr>
        <p:spPr>
          <a:xfrm>
            <a:off x="549917" y="4513417"/>
            <a:ext cx="2392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ไมโครมิเตอร์วัดใน</a:t>
            </a: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วัดนอก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926693" y="5134774"/>
            <a:ext cx="1717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ไมโครมิเตอร์วัดลึก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294505" y="5703363"/>
            <a:ext cx="2850785" cy="6630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สี่เหลี่ยมผืนผ้า 28">
            <a:hlinkClick r:id="rId5" action="ppaction://hlinksldjump">
              <a:snd r:embed="rId6" name="click.wav"/>
            </a:hlinkClick>
            <a:hlinkHover r:id="" action="ppaction://noaction">
              <a:snd r:embed="rId6" name="click.wav"/>
            </a:hlinkHover>
          </p:cNvPr>
          <p:cNvSpPr/>
          <p:nvPr/>
        </p:nvSpPr>
        <p:spPr>
          <a:xfrm>
            <a:off x="1008811" y="5786884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3266264"/>
              </p:ext>
            </p:extLst>
          </p:nvPr>
        </p:nvGraphicFramePr>
        <p:xfrm>
          <a:off x="8928710" y="790981"/>
          <a:ext cx="460375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6" name="สมการ" r:id="rId7" imgW="253800" imgH="393480" progId="Equation.3">
                  <p:embed/>
                </p:oleObj>
              </mc:Choice>
              <mc:Fallback>
                <p:oleObj name="สมการ" r:id="rId7" imgW="2538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28710" y="790981"/>
                        <a:ext cx="460375" cy="719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199896"/>
              </p:ext>
            </p:extLst>
          </p:nvPr>
        </p:nvGraphicFramePr>
        <p:xfrm>
          <a:off x="8666112" y="3319946"/>
          <a:ext cx="460375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7" name="สมการ" r:id="rId9" imgW="253800" imgH="393480" progId="Equation.3">
                  <p:embed/>
                </p:oleObj>
              </mc:Choice>
              <mc:Fallback>
                <p:oleObj name="สมการ" r:id="rId9" imgW="2538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6112" y="3319946"/>
                        <a:ext cx="460375" cy="719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2438295"/>
              </p:ext>
            </p:extLst>
          </p:nvPr>
        </p:nvGraphicFramePr>
        <p:xfrm>
          <a:off x="8928710" y="3786143"/>
          <a:ext cx="62071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8" name="สมการ" r:id="rId11" imgW="342720" imgH="419040" progId="Equation.3">
                  <p:embed/>
                </p:oleObj>
              </mc:Choice>
              <mc:Fallback>
                <p:oleObj name="สมการ" r:id="rId11" imgW="3427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28710" y="3786143"/>
                        <a:ext cx="620712" cy="765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774" y="4316232"/>
            <a:ext cx="2139992" cy="176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8329234"/>
              </p:ext>
            </p:extLst>
          </p:nvPr>
        </p:nvGraphicFramePr>
        <p:xfrm>
          <a:off x="8817827" y="5762979"/>
          <a:ext cx="62071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9" name="สมการ" r:id="rId14" imgW="342720" imgH="419040" progId="Equation.3">
                  <p:embed/>
                </p:oleObj>
              </mc:Choice>
              <mc:Fallback>
                <p:oleObj name="สมการ" r:id="rId14" imgW="3427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17827" y="5762979"/>
                        <a:ext cx="620712" cy="765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" name="Picture 1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7"/>
          <a:stretch/>
        </p:blipFill>
        <p:spPr bwMode="auto">
          <a:xfrm>
            <a:off x="5024871" y="1351227"/>
            <a:ext cx="3758700" cy="214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66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6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66369" y="1864082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สี่เหลี่ยมผืนผ้า 23"/>
          <p:cNvSpPr/>
          <p:nvPr/>
        </p:nvSpPr>
        <p:spPr>
          <a:xfrm>
            <a:off x="661182" y="1921342"/>
            <a:ext cx="20739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ประวัติความเป็นมา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3564735" y="444071"/>
            <a:ext cx="8482126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4.4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การ</a:t>
            </a:r>
            <a:r>
              <a:rPr lang="th-TH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แบ่งและอ่านค่าไมโครมิเตอร์ระบบอังกฤษ</a:t>
            </a:r>
            <a:endParaRPr lang="th-TH" sz="3200" b="1" u="sng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4.4.1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การแบ่งสเกลไมโครมิเตอร์ค่าความละเอียด	      นิ้ว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4.4.2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การอ่านค่าไมโครมิเตอร์ค่าความ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ละเอียด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  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นิ้ว</a:t>
            </a: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4.4.3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การแบ่งสเกลไมโครมิเตอร์ค่าความ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ละเอียด 	       นิ้ว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4.4.4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การอ่านค่าไมโครมิเตอร์ค่าความ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ละเอียด	     นิ้ว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สี่เหลี่ยมผืนผ้ามุมมน 36"/>
          <p:cNvSpPr/>
          <p:nvPr/>
        </p:nvSpPr>
        <p:spPr>
          <a:xfrm>
            <a:off x="266565" y="2509391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638319" y="2574481"/>
            <a:ext cx="2133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ส่วนประกอบและหน้าที่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สี่เหลี่ยมผืนผ้ามุมมน 37"/>
          <p:cNvSpPr/>
          <p:nvPr/>
        </p:nvSpPr>
        <p:spPr>
          <a:xfrm>
            <a:off x="252496" y="3154820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สี่เหลี่ยมผืนผ้ามุมมน 38"/>
          <p:cNvSpPr/>
          <p:nvPr/>
        </p:nvSpPr>
        <p:spPr>
          <a:xfrm>
            <a:off x="266368" y="3800129"/>
            <a:ext cx="2850785" cy="559268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606270" y="3119891"/>
            <a:ext cx="2351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วิธีการแบ่งสเกลและการอ่านค่า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034868" y="3292644"/>
            <a:ext cx="1375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ระบบเมตริก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สี่เหลี่ยมผืนผ้ามุมมน 39"/>
          <p:cNvSpPr/>
          <p:nvPr/>
        </p:nvSpPr>
        <p:spPr>
          <a:xfrm>
            <a:off x="280437" y="4433286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สี่เหลี่ยมผืนผ้า 40"/>
          <p:cNvSpPr/>
          <p:nvPr/>
        </p:nvSpPr>
        <p:spPr>
          <a:xfrm>
            <a:off x="620339" y="3753048"/>
            <a:ext cx="2351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วิธีการแบ่งสเกลและการอ่านค่า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สี่เหลี่ยมผืนผ้า 41"/>
          <p:cNvSpPr/>
          <p:nvPr/>
        </p:nvSpPr>
        <p:spPr>
          <a:xfrm>
            <a:off x="1048937" y="3925801"/>
            <a:ext cx="1447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ระบบอังกฤษ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สี่เหลี่ยมผืนผ้ามุมมน 42"/>
          <p:cNvSpPr/>
          <p:nvPr/>
        </p:nvSpPr>
        <p:spPr>
          <a:xfrm>
            <a:off x="280437" y="5067361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สี่เหลี่ยมผืนผ้า 43"/>
          <p:cNvSpPr/>
          <p:nvPr/>
        </p:nvSpPr>
        <p:spPr>
          <a:xfrm>
            <a:off x="549917" y="4513417"/>
            <a:ext cx="2392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ไมโครมิเตอร์วัดใน</a:t>
            </a: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วัดนอก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926693" y="5134774"/>
            <a:ext cx="1717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ไมโครมิเตอร์วัดลึก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294505" y="5703363"/>
            <a:ext cx="2850785" cy="6630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สี่เหลี่ยมผืนผ้า 28">
            <a:hlinkClick r:id="rId5" action="ppaction://hlinksldjump">
              <a:snd r:embed="rId6" name="click.wav"/>
            </a:hlinkClick>
            <a:hlinkHover r:id="" action="ppaction://noaction">
              <a:snd r:embed="rId6" name="click.wav"/>
            </a:hlinkHover>
          </p:cNvPr>
          <p:cNvSpPr/>
          <p:nvPr/>
        </p:nvSpPr>
        <p:spPr>
          <a:xfrm>
            <a:off x="1008811" y="5786884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3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5852586"/>
              </p:ext>
            </p:extLst>
          </p:nvPr>
        </p:nvGraphicFramePr>
        <p:xfrm>
          <a:off x="8941290" y="3406369"/>
          <a:ext cx="736600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8" name="สมการ" r:id="rId7" imgW="406080" imgH="419040" progId="Equation.3">
                  <p:embed/>
                </p:oleObj>
              </mc:Choice>
              <mc:Fallback>
                <p:oleObj name="สมการ" r:id="rId7" imgW="4060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41290" y="3406369"/>
                        <a:ext cx="736600" cy="765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8458462"/>
              </p:ext>
            </p:extLst>
          </p:nvPr>
        </p:nvGraphicFramePr>
        <p:xfrm>
          <a:off x="8941897" y="622705"/>
          <a:ext cx="62071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9" name="สมการ" r:id="rId9" imgW="342720" imgH="419040" progId="Equation.3">
                  <p:embed/>
                </p:oleObj>
              </mc:Choice>
              <mc:Fallback>
                <p:oleObj name="สมการ" r:id="rId9" imgW="3427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41897" y="622705"/>
                        <a:ext cx="620712" cy="765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" name="Picture 1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" t="2325"/>
          <a:stretch/>
        </p:blipFill>
        <p:spPr bwMode="auto">
          <a:xfrm>
            <a:off x="6076680" y="1315659"/>
            <a:ext cx="2662660" cy="183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7963501"/>
              </p:ext>
            </p:extLst>
          </p:nvPr>
        </p:nvGraphicFramePr>
        <p:xfrm>
          <a:off x="8648720" y="2745221"/>
          <a:ext cx="62071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0" name="สมการ" r:id="rId12" imgW="342720" imgH="419040" progId="Equation.3">
                  <p:embed/>
                </p:oleObj>
              </mc:Choice>
              <mc:Fallback>
                <p:oleObj name="สมการ" r:id="rId12" imgW="3427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48720" y="2745221"/>
                        <a:ext cx="620712" cy="765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894532"/>
              </p:ext>
            </p:extLst>
          </p:nvPr>
        </p:nvGraphicFramePr>
        <p:xfrm>
          <a:off x="8736119" y="5713669"/>
          <a:ext cx="736600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1" name="สมการ" r:id="rId13" imgW="406080" imgH="419040" progId="Equation.3">
                  <p:embed/>
                </p:oleObj>
              </mc:Choice>
              <mc:Fallback>
                <p:oleObj name="สมการ" r:id="rId13" imgW="4060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6119" y="5713669"/>
                        <a:ext cx="736600" cy="765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" name="Picture 1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" t="1350" r="2729"/>
          <a:stretch/>
        </p:blipFill>
        <p:spPr bwMode="auto">
          <a:xfrm>
            <a:off x="6020033" y="3914694"/>
            <a:ext cx="2819979" cy="21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7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66369" y="1864082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สี่เหลี่ยมผืนผ้า 23"/>
          <p:cNvSpPr/>
          <p:nvPr/>
        </p:nvSpPr>
        <p:spPr>
          <a:xfrm>
            <a:off x="661182" y="1921342"/>
            <a:ext cx="20739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ประวัติความเป็นมา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3564735" y="401867"/>
            <a:ext cx="8482126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4.5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การ</a:t>
            </a:r>
            <a:r>
              <a:rPr lang="th-TH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วัดขนาดชิ้นงานด้วยไมโครมิเตอร์วัด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นอก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4.5.1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การเลือกขนาดไมโครมิเตอร์วัดนอก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4.5.2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การวัดขนาดชิ้นงานด้วยไมโครมิเตอร์วัดนอก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4.5.3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ข้อควรระวัง  การจัดเก็บและบำรุงรักษาไมโครมิเตอร์วัดนอก</a:t>
            </a:r>
          </a:p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4.6 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ไมโครมิเตอร์</a:t>
            </a:r>
            <a:r>
              <a:rPr lang="th-TH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วัดใน</a:t>
            </a:r>
            <a:endParaRPr lang="en-US" sz="3200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4.6.1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 หน้าที่ ของไมโครมิเตอร์วัดในแบบคา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ลิป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เปอร์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สี่เหลี่ยมผืนผ้ามุมมน 36"/>
          <p:cNvSpPr/>
          <p:nvPr/>
        </p:nvSpPr>
        <p:spPr>
          <a:xfrm>
            <a:off x="266565" y="2509391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638319" y="2574481"/>
            <a:ext cx="2133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ส่วนประกอบและหน้าที่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สี่เหลี่ยมผืนผ้ามุมมน 37"/>
          <p:cNvSpPr/>
          <p:nvPr/>
        </p:nvSpPr>
        <p:spPr>
          <a:xfrm>
            <a:off x="252496" y="3154820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สี่เหลี่ยมผืนผ้ามุมมน 38"/>
          <p:cNvSpPr/>
          <p:nvPr/>
        </p:nvSpPr>
        <p:spPr>
          <a:xfrm>
            <a:off x="266368" y="3800129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606270" y="3119891"/>
            <a:ext cx="2351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วิธีการแบ่งสเกลและการอ่านค่า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034868" y="3292644"/>
            <a:ext cx="1375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ระบบเมตริก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สี่เหลี่ยมผืนผ้ามุมมน 39"/>
          <p:cNvSpPr/>
          <p:nvPr/>
        </p:nvSpPr>
        <p:spPr>
          <a:xfrm>
            <a:off x="280437" y="4433286"/>
            <a:ext cx="2850785" cy="559268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สี่เหลี่ยมผืนผ้า 40"/>
          <p:cNvSpPr/>
          <p:nvPr/>
        </p:nvSpPr>
        <p:spPr>
          <a:xfrm>
            <a:off x="620339" y="3753048"/>
            <a:ext cx="2351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วิธีการแบ่งสเกลและการอ่านค่า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สี่เหลี่ยมผืนผ้า 41"/>
          <p:cNvSpPr/>
          <p:nvPr/>
        </p:nvSpPr>
        <p:spPr>
          <a:xfrm>
            <a:off x="1048937" y="3925801"/>
            <a:ext cx="1447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ระบบอังกฤษ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สี่เหลี่ยมผืนผ้ามุมมน 42"/>
          <p:cNvSpPr/>
          <p:nvPr/>
        </p:nvSpPr>
        <p:spPr>
          <a:xfrm>
            <a:off x="280437" y="5067361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สี่เหลี่ยมผืนผ้า 43"/>
          <p:cNvSpPr/>
          <p:nvPr/>
        </p:nvSpPr>
        <p:spPr>
          <a:xfrm>
            <a:off x="549917" y="4513417"/>
            <a:ext cx="2392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ไมโครมิเตอร์วัดใน</a:t>
            </a: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วัดนอก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926693" y="5134774"/>
            <a:ext cx="1717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ไมโครมิเตอร์วัดลึก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294505" y="5703363"/>
            <a:ext cx="2850785" cy="6630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สี่เหลี่ยมผืนผ้า 28">
            <a:hlinkClick r:id="rId4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1008811" y="5786884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3" name="Picture 1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" r="2109"/>
          <a:stretch/>
        </p:blipFill>
        <p:spPr bwMode="auto">
          <a:xfrm>
            <a:off x="5308782" y="3155063"/>
            <a:ext cx="4994031" cy="351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15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66369" y="1864082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สี่เหลี่ยมผืนผ้า 23"/>
          <p:cNvSpPr/>
          <p:nvPr/>
        </p:nvSpPr>
        <p:spPr>
          <a:xfrm>
            <a:off x="661182" y="1921342"/>
            <a:ext cx="20739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ประวัติความเป็นมา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3564735" y="401867"/>
            <a:ext cx="8482126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4.6.2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การอ่านค่าไมโครมิเตอร์วัดในแบบคา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4.6.3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วัดขนาดชิ้นงานด้วยไมโครมิเตอร์วัดในแบบคา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ลิป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เปอร์</a:t>
            </a:r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Angsana New" panose="02020603050405020304" pitchFamily="18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4.6.4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ข้อควรระวัง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จัดเก็บและบำรุงรักษาไมโครมิเตอร์วัดใน</a:t>
            </a:r>
          </a:p>
        </p:txBody>
      </p:sp>
      <p:sp>
        <p:nvSpPr>
          <p:cNvPr id="37" name="สี่เหลี่ยมผืนผ้ามุมมน 36"/>
          <p:cNvSpPr/>
          <p:nvPr/>
        </p:nvSpPr>
        <p:spPr>
          <a:xfrm>
            <a:off x="266565" y="2509391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638319" y="2574481"/>
            <a:ext cx="2133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ส่วนประกอบและหน้าที่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สี่เหลี่ยมผืนผ้ามุมมน 37"/>
          <p:cNvSpPr/>
          <p:nvPr/>
        </p:nvSpPr>
        <p:spPr>
          <a:xfrm>
            <a:off x="252496" y="3154820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สี่เหลี่ยมผืนผ้ามุมมน 38"/>
          <p:cNvSpPr/>
          <p:nvPr/>
        </p:nvSpPr>
        <p:spPr>
          <a:xfrm>
            <a:off x="266368" y="3800129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606270" y="3119891"/>
            <a:ext cx="2351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วิธีการแบ่งสเกลและการอ่านค่า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034868" y="3292644"/>
            <a:ext cx="1375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ระบบเมตริก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สี่เหลี่ยมผืนผ้ามุมมน 39"/>
          <p:cNvSpPr/>
          <p:nvPr/>
        </p:nvSpPr>
        <p:spPr>
          <a:xfrm>
            <a:off x="280437" y="4433286"/>
            <a:ext cx="2850785" cy="559268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สี่เหลี่ยมผืนผ้า 40"/>
          <p:cNvSpPr/>
          <p:nvPr/>
        </p:nvSpPr>
        <p:spPr>
          <a:xfrm>
            <a:off x="620339" y="3753048"/>
            <a:ext cx="2351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วิธีการแบ่งสเกลและการอ่านค่า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สี่เหลี่ยมผืนผ้า 41"/>
          <p:cNvSpPr/>
          <p:nvPr/>
        </p:nvSpPr>
        <p:spPr>
          <a:xfrm>
            <a:off x="1048937" y="3925801"/>
            <a:ext cx="1447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ระบบอังกฤษ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สี่เหลี่ยมผืนผ้ามุมมน 42"/>
          <p:cNvSpPr/>
          <p:nvPr/>
        </p:nvSpPr>
        <p:spPr>
          <a:xfrm>
            <a:off x="280437" y="5067361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สี่เหลี่ยมผืนผ้า 43"/>
          <p:cNvSpPr/>
          <p:nvPr/>
        </p:nvSpPr>
        <p:spPr>
          <a:xfrm>
            <a:off x="549917" y="4513417"/>
            <a:ext cx="2392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ไมโครมิเตอร์วัดใน</a:t>
            </a: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วัดนอก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926693" y="5134774"/>
            <a:ext cx="1717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ไมโครมิเตอร์วัดลึก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294505" y="5703363"/>
            <a:ext cx="2850785" cy="6630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สี่เหลี่ยมผืนผ้า 28">
            <a:hlinkClick r:id="rId4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1008811" y="5786884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228" y="1333364"/>
            <a:ext cx="3785428" cy="370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53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วงรี 12"/>
          <p:cNvSpPr/>
          <p:nvPr/>
        </p:nvSpPr>
        <p:spPr>
          <a:xfrm>
            <a:off x="982157" y="24400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358946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3544020" y="563520"/>
            <a:ext cx="8542351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1.2 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ประวัติความเป็นมาของมาตรฐานการวัด</a:t>
            </a: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1.2.1 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มาตรฐานความยาว 1 หลา </a:t>
            </a: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1.2.2 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มาตรฐานความยาว 1 ศอก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		</a:t>
            </a: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		1.2.3 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มาตรฐานความยาว 1 ฟุต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9" name="Picture 6" descr="ม1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626" y="1912188"/>
            <a:ext cx="4711138" cy="10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ม13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250" y="3260231"/>
            <a:ext cx="4553514" cy="512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37" y="4878423"/>
            <a:ext cx="4590123" cy="155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สี่เหลี่ยมผืนผ้ามุมมน 28"/>
          <p:cNvSpPr/>
          <p:nvPr/>
        </p:nvSpPr>
        <p:spPr>
          <a:xfrm>
            <a:off x="280437" y="2049359"/>
            <a:ext cx="2850785" cy="73151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287470" y="2952038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287470" y="3845334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730798" y="2148816"/>
            <a:ext cx="20886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ประวัติความเป็นมา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469311" y="3056187"/>
            <a:ext cx="25394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ประเภทของเครื่องมือวัด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6" name="สี่เหลี่ยมผืนผ้า 35"/>
          <p:cNvSpPr/>
          <p:nvPr/>
        </p:nvSpPr>
        <p:spPr>
          <a:xfrm>
            <a:off x="381702" y="4010618"/>
            <a:ext cx="27318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พื้นฐานระบบหน่วยการวัด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สี่เหลี่ยมผืนผ้ามุมมน 36"/>
          <p:cNvSpPr/>
          <p:nvPr/>
        </p:nvSpPr>
        <p:spPr>
          <a:xfrm>
            <a:off x="291418" y="4738630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8" name="สี่เหลี่ยมผืนผ้า 37">
            <a:hlinkClick r:id="rId7" action="ppaction://hlinksldjump">
              <a:snd r:embed="rId8" name="click.wav"/>
            </a:hlinkClick>
            <a:hlinkHover r:id="" action="ppaction://noaction">
              <a:snd r:embed="rId8" name="click.wav"/>
            </a:hlinkHover>
          </p:cNvPr>
          <p:cNvSpPr/>
          <p:nvPr/>
        </p:nvSpPr>
        <p:spPr>
          <a:xfrm>
            <a:off x="1005724" y="4878423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2511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66369" y="1864082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สี่เหลี่ยมผืนผ้า 23"/>
          <p:cNvSpPr/>
          <p:nvPr/>
        </p:nvSpPr>
        <p:spPr>
          <a:xfrm>
            <a:off x="661182" y="1921342"/>
            <a:ext cx="20739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ประวัติความเป็นมา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3564735" y="401867"/>
            <a:ext cx="8482126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4.7 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ไมโครมิเตอร์</a:t>
            </a:r>
            <a:r>
              <a:rPr lang="th-TH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วัดลึก</a:t>
            </a:r>
            <a:endParaRPr lang="en-US" sz="32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4.7.1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ส่วนประกอบและหน้าที่ของไมโครมิเตอร์วัด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ลึก</a:t>
            </a: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4.7.2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การอ่านค่าไมโครมิเตอร์วัดลึก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4.7.3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การวัดขนาดชิ้นงานด้วยไมโครมิเตอร์วัดลึก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4.7.4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ข้อควรระวัง  การจัดเก็บและบำรุงรักษาไมโครมิเตอร์วัดลึก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สรุปสาระสำคัญ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สี่เหลี่ยมผืนผ้ามุมมน 36"/>
          <p:cNvSpPr/>
          <p:nvPr/>
        </p:nvSpPr>
        <p:spPr>
          <a:xfrm>
            <a:off x="266565" y="2509391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638319" y="2574481"/>
            <a:ext cx="2133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ส่วนประกอบและหน้าที่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สี่เหลี่ยมผืนผ้ามุมมน 37"/>
          <p:cNvSpPr/>
          <p:nvPr/>
        </p:nvSpPr>
        <p:spPr>
          <a:xfrm>
            <a:off x="252496" y="3154820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สี่เหลี่ยมผืนผ้ามุมมน 38"/>
          <p:cNvSpPr/>
          <p:nvPr/>
        </p:nvSpPr>
        <p:spPr>
          <a:xfrm>
            <a:off x="266368" y="3800129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606270" y="3119891"/>
            <a:ext cx="2351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วิธีการแบ่งสเกลและการอ่านค่า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034868" y="3292644"/>
            <a:ext cx="1375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ระบบเมตริก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สี่เหลี่ยมผืนผ้ามุมมน 39"/>
          <p:cNvSpPr/>
          <p:nvPr/>
        </p:nvSpPr>
        <p:spPr>
          <a:xfrm>
            <a:off x="280437" y="4433286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สี่เหลี่ยมผืนผ้า 40"/>
          <p:cNvSpPr/>
          <p:nvPr/>
        </p:nvSpPr>
        <p:spPr>
          <a:xfrm>
            <a:off x="620339" y="3753048"/>
            <a:ext cx="2351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วิธีการแบ่งสเกลและการอ่านค่า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สี่เหลี่ยมผืนผ้า 41"/>
          <p:cNvSpPr/>
          <p:nvPr/>
        </p:nvSpPr>
        <p:spPr>
          <a:xfrm>
            <a:off x="1048937" y="3925801"/>
            <a:ext cx="1447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ระบบอังกฤษ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สี่เหลี่ยมผืนผ้ามุมมน 42"/>
          <p:cNvSpPr/>
          <p:nvPr/>
        </p:nvSpPr>
        <p:spPr>
          <a:xfrm>
            <a:off x="280437" y="5067361"/>
            <a:ext cx="2850785" cy="559268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สี่เหลี่ยมผืนผ้า 43"/>
          <p:cNvSpPr/>
          <p:nvPr/>
        </p:nvSpPr>
        <p:spPr>
          <a:xfrm>
            <a:off x="549917" y="4513417"/>
            <a:ext cx="2392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ไมโครมิเตอร์วัดใน</a:t>
            </a: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วัดนอก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926693" y="5134774"/>
            <a:ext cx="1717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ไมโครมิเตอร์วัดลึก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294505" y="5703363"/>
            <a:ext cx="2850785" cy="6630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สี่เหลี่ยมผืนผ้า 28">
            <a:hlinkClick r:id="rId4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1008811" y="5786884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6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764" r="2840" b="2592"/>
          <a:stretch/>
        </p:blipFill>
        <p:spPr bwMode="auto">
          <a:xfrm>
            <a:off x="5556739" y="1324266"/>
            <a:ext cx="5144880" cy="340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03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3642617" y="540290"/>
            <a:ext cx="6570528" cy="911637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/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3849651" y="682486"/>
            <a:ext cx="63634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หน่วยที่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 </a:t>
            </a:r>
            <a:r>
              <a:rPr lang="th-TH" sz="4000" b="1" dirty="0">
                <a:latin typeface="Angsana New" panose="02020603050405020304" pitchFamily="18" charset="-34"/>
              </a:rPr>
              <a:t>เครื่องมือวัดแบบถ่ายขนาด</a:t>
            </a:r>
            <a:endParaRPr lang="th-TH" sz="32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3531683" y="1499940"/>
            <a:ext cx="8482126" cy="446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5.1 </a:t>
            </a:r>
            <a:r>
              <a:rPr lang="th-TH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sz="3200" b="1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r>
              <a:rPr lang="th-TH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วัดนอก (</a:t>
            </a:r>
            <a:r>
              <a:rPr lang="en-US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Outside Caliper</a:t>
            </a:r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3200" b="1" u="sng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5.1.1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วัดนอกปรับด้วยความ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ฝืด</a:t>
            </a: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5.1.2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วัดนอกปรับด้วยเกลียว</a:t>
            </a: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5.1.3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การวัดขนาดชิ้นงานด้วยคา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วัดนอก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27" name="สี่เหลี่ยมผืนผ้ามุมมน 26"/>
          <p:cNvSpPr/>
          <p:nvPr/>
        </p:nvSpPr>
        <p:spPr>
          <a:xfrm>
            <a:off x="280437" y="2004761"/>
            <a:ext cx="2850785" cy="731519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287470" y="2851513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สี่เหลี่ยมผืนผ้ามุมมน 32"/>
          <p:cNvSpPr/>
          <p:nvPr/>
        </p:nvSpPr>
        <p:spPr>
          <a:xfrm>
            <a:off x="287470" y="3706113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744298" y="2120608"/>
            <a:ext cx="20739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วัดนอก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807268" y="2983027"/>
            <a:ext cx="1781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วัดใน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6" name="สี่เหลี่ยมผืนผ้า 35"/>
          <p:cNvSpPr/>
          <p:nvPr/>
        </p:nvSpPr>
        <p:spPr>
          <a:xfrm>
            <a:off x="716680" y="3816229"/>
            <a:ext cx="21226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วัดรูในขนาดเล็ก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5" name="สี่เหลี่ยมผืนผ้ามุมมน 44"/>
          <p:cNvSpPr/>
          <p:nvPr/>
        </p:nvSpPr>
        <p:spPr>
          <a:xfrm>
            <a:off x="280437" y="4549181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7" name="สี่เหลี่ยมผืนผ้า 46"/>
          <p:cNvSpPr/>
          <p:nvPr/>
        </p:nvSpPr>
        <p:spPr>
          <a:xfrm>
            <a:off x="639652" y="4665862"/>
            <a:ext cx="22204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วัดรูในขนาดใหญ่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8" name="สี่เหลี่ยมผืนผ้ามุมมน 47"/>
          <p:cNvSpPr/>
          <p:nvPr/>
        </p:nvSpPr>
        <p:spPr>
          <a:xfrm>
            <a:off x="287470" y="5403395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9" name="สี่เหลี่ยมผืนผ้า 48">
            <a:hlinkClick r:id="rId4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1001776" y="5515052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0" name="Group 17"/>
          <p:cNvGrpSpPr>
            <a:grpSpLocks/>
          </p:cNvGrpSpPr>
          <p:nvPr/>
        </p:nvGrpSpPr>
        <p:grpSpPr bwMode="auto">
          <a:xfrm>
            <a:off x="8351520" y="1800722"/>
            <a:ext cx="2291139" cy="1472102"/>
            <a:chOff x="4880" y="10860"/>
            <a:chExt cx="3920" cy="3000"/>
          </a:xfrm>
        </p:grpSpPr>
        <p:pic>
          <p:nvPicPr>
            <p:cNvPr id="51" name="Picture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0" y="10860"/>
              <a:ext cx="2466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Freeform 19"/>
            <p:cNvSpPr>
              <a:spLocks/>
            </p:cNvSpPr>
            <p:nvPr/>
          </p:nvSpPr>
          <p:spPr bwMode="auto">
            <a:xfrm>
              <a:off x="7370" y="12100"/>
              <a:ext cx="710" cy="1"/>
            </a:xfrm>
            <a:custGeom>
              <a:avLst/>
              <a:gdLst>
                <a:gd name="T0" fmla="*/ 710 w 710"/>
                <a:gd name="T1" fmla="*/ 0 h 1"/>
                <a:gd name="T2" fmla="*/ 0 w 710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0" h="1">
                  <a:moveTo>
                    <a:pt x="710" y="0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53" name="Freeform 20"/>
            <p:cNvSpPr>
              <a:spLocks/>
            </p:cNvSpPr>
            <p:nvPr/>
          </p:nvSpPr>
          <p:spPr bwMode="auto">
            <a:xfrm>
              <a:off x="6590" y="12880"/>
              <a:ext cx="280" cy="850"/>
            </a:xfrm>
            <a:custGeom>
              <a:avLst/>
              <a:gdLst>
                <a:gd name="T0" fmla="*/ 0 w 280"/>
                <a:gd name="T1" fmla="*/ 0 h 850"/>
                <a:gd name="T2" fmla="*/ 280 w 280"/>
                <a:gd name="T3" fmla="*/ 850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0" h="850">
                  <a:moveTo>
                    <a:pt x="0" y="0"/>
                  </a:moveTo>
                  <a:lnTo>
                    <a:pt x="280" y="85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54" name="Oval 21"/>
            <p:cNvSpPr>
              <a:spLocks noChangeArrowheads="1"/>
            </p:cNvSpPr>
            <p:nvPr/>
          </p:nvSpPr>
          <p:spPr bwMode="auto">
            <a:xfrm>
              <a:off x="6160" y="12165"/>
              <a:ext cx="720" cy="7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en-US" sz="1200" b="1">
                  <a:latin typeface="Angsana New" panose="02020603050405020304" pitchFamily="18" charset="-34"/>
                </a:rPr>
                <a:t> 1</a:t>
              </a:r>
              <a:endParaRPr lang="th-TH"/>
            </a:p>
          </p:txBody>
        </p:sp>
        <p:sp>
          <p:nvSpPr>
            <p:cNvPr id="55" name="Oval 22"/>
            <p:cNvSpPr>
              <a:spLocks noChangeArrowheads="1"/>
            </p:cNvSpPr>
            <p:nvPr/>
          </p:nvSpPr>
          <p:spPr bwMode="auto">
            <a:xfrm>
              <a:off x="8080" y="11730"/>
              <a:ext cx="720" cy="7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en-US" sz="1200" b="1">
                  <a:latin typeface="Angsana New" panose="02020603050405020304" pitchFamily="18" charset="-34"/>
                </a:rPr>
                <a:t> 2</a:t>
              </a:r>
              <a:endParaRPr lang="th-TH"/>
            </a:p>
          </p:txBody>
        </p:sp>
        <p:sp>
          <p:nvSpPr>
            <p:cNvPr id="56" name="Freeform 23"/>
            <p:cNvSpPr>
              <a:spLocks/>
            </p:cNvSpPr>
            <p:nvPr/>
          </p:nvSpPr>
          <p:spPr bwMode="auto">
            <a:xfrm>
              <a:off x="6350" y="12860"/>
              <a:ext cx="240" cy="850"/>
            </a:xfrm>
            <a:custGeom>
              <a:avLst/>
              <a:gdLst>
                <a:gd name="T0" fmla="*/ 240 w 240"/>
                <a:gd name="T1" fmla="*/ 0 h 850"/>
                <a:gd name="T2" fmla="*/ 0 w 240"/>
                <a:gd name="T3" fmla="*/ 850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40" h="850">
                  <a:moveTo>
                    <a:pt x="240" y="0"/>
                  </a:moveTo>
                  <a:lnTo>
                    <a:pt x="0" y="85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57" name="Oval 24"/>
            <p:cNvSpPr>
              <a:spLocks noChangeArrowheads="1"/>
            </p:cNvSpPr>
            <p:nvPr/>
          </p:nvSpPr>
          <p:spPr bwMode="auto">
            <a:xfrm>
              <a:off x="4880" y="11290"/>
              <a:ext cx="720" cy="7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en-US" sz="1200" b="1">
                  <a:latin typeface="Angsana New" panose="02020603050405020304" pitchFamily="18" charset="-34"/>
                </a:rPr>
                <a:t> 3</a:t>
              </a:r>
              <a:endParaRPr lang="th-TH"/>
            </a:p>
          </p:txBody>
        </p:sp>
        <p:sp>
          <p:nvSpPr>
            <p:cNvPr id="58" name="Freeform 25"/>
            <p:cNvSpPr>
              <a:spLocks/>
            </p:cNvSpPr>
            <p:nvPr/>
          </p:nvSpPr>
          <p:spPr bwMode="auto">
            <a:xfrm>
              <a:off x="5490" y="11070"/>
              <a:ext cx="990" cy="330"/>
            </a:xfrm>
            <a:custGeom>
              <a:avLst/>
              <a:gdLst>
                <a:gd name="T0" fmla="*/ 0 w 990"/>
                <a:gd name="T1" fmla="*/ 330 h 330"/>
                <a:gd name="T2" fmla="*/ 990 w 990"/>
                <a:gd name="T3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90" h="330">
                  <a:moveTo>
                    <a:pt x="0" y="330"/>
                  </a:moveTo>
                  <a:lnTo>
                    <a:pt x="99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pic>
        <p:nvPicPr>
          <p:cNvPr id="59" name="Picture 2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479" y="3375871"/>
            <a:ext cx="923177" cy="135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736" y="4983744"/>
            <a:ext cx="1927225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94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3595083" y="550743"/>
            <a:ext cx="8482126" cy="458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5.2 </a:t>
            </a:r>
            <a:r>
              <a:rPr lang="th-TH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sz="3200" b="1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r>
              <a:rPr lang="th-TH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วัดใน</a:t>
            </a:r>
            <a:endParaRPr lang="en-US" sz="3200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</a:p>
          <a:p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5.2.1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วัดนอกปรับด้วยความ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ฝืด</a:t>
            </a: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5.2.2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วัดในปรับด้วย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เกลียว</a:t>
            </a: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5.2.3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การวัดขนาดชิ้นงานด้วยคา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วัดใน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สี่เหลี่ยมผืนผ้ามุมมน 26"/>
          <p:cNvSpPr/>
          <p:nvPr/>
        </p:nvSpPr>
        <p:spPr>
          <a:xfrm>
            <a:off x="280437" y="2004761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287470" y="2851513"/>
            <a:ext cx="2850785" cy="731519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สี่เหลี่ยมผืนผ้ามุมมน 32"/>
          <p:cNvSpPr/>
          <p:nvPr/>
        </p:nvSpPr>
        <p:spPr>
          <a:xfrm>
            <a:off x="287470" y="3706113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744298" y="2120608"/>
            <a:ext cx="20739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วัดนอก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807268" y="2983027"/>
            <a:ext cx="1781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วัดใน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6" name="สี่เหลี่ยมผืนผ้า 35"/>
          <p:cNvSpPr/>
          <p:nvPr/>
        </p:nvSpPr>
        <p:spPr>
          <a:xfrm>
            <a:off x="716680" y="3816229"/>
            <a:ext cx="21226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วัดรูในขนาดเล็ก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5" name="สี่เหลี่ยมผืนผ้ามุมมน 44"/>
          <p:cNvSpPr/>
          <p:nvPr/>
        </p:nvSpPr>
        <p:spPr>
          <a:xfrm>
            <a:off x="280437" y="4549181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7" name="สี่เหลี่ยมผืนผ้า 46"/>
          <p:cNvSpPr/>
          <p:nvPr/>
        </p:nvSpPr>
        <p:spPr>
          <a:xfrm>
            <a:off x="639652" y="4665862"/>
            <a:ext cx="22204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วัดรูในขนาดใหญ่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8" name="สี่เหลี่ยมผืนผ้ามุมมน 47"/>
          <p:cNvSpPr/>
          <p:nvPr/>
        </p:nvSpPr>
        <p:spPr>
          <a:xfrm>
            <a:off x="287470" y="5403395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9" name="สี่เหลี่ยมผืนผ้า 48">
            <a:hlinkClick r:id="rId4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1001776" y="5515052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7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287" y="945741"/>
            <a:ext cx="99218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0000">
            <a:off x="8105899" y="2759257"/>
            <a:ext cx="922118" cy="168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607" y="5081743"/>
            <a:ext cx="2846868" cy="165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5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8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3595083" y="550743"/>
            <a:ext cx="8482126" cy="630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5.3 </a:t>
            </a:r>
            <a:r>
              <a:rPr lang="th-TH" sz="3200" b="1" u="sng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วัดรูในขนาดเล็ก (</a:t>
            </a:r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Small Hole Gauges)</a:t>
            </a:r>
            <a:endParaRPr lang="en-US" sz="3200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5.3.1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ส่วนประกอบของ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วัดรูในขนาดเล็ก</a:t>
            </a: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5.3.2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ขนาดของ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วัดรูในขนาด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เล็ก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5.3.3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การวัดขนาดรูของชิ้นงานด้วย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วัดรูในขนาดเล็ก </a:t>
            </a:r>
            <a:endParaRPr lang="en-US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5.3.4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ข้อควรระวัง  การจัดเก็บและบำรุงรักษา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วัดรูในขนาดเล็ก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สี่เหลี่ยมผืนผ้ามุมมน 26"/>
          <p:cNvSpPr/>
          <p:nvPr/>
        </p:nvSpPr>
        <p:spPr>
          <a:xfrm>
            <a:off x="280437" y="2004761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287470" y="2851513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สี่เหลี่ยมผืนผ้ามุมมน 32"/>
          <p:cNvSpPr/>
          <p:nvPr/>
        </p:nvSpPr>
        <p:spPr>
          <a:xfrm>
            <a:off x="287470" y="3706113"/>
            <a:ext cx="2850785" cy="731519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744298" y="2120608"/>
            <a:ext cx="20739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วัดนอก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807268" y="2983027"/>
            <a:ext cx="1781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วัดใน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6" name="สี่เหลี่ยมผืนผ้า 35"/>
          <p:cNvSpPr/>
          <p:nvPr/>
        </p:nvSpPr>
        <p:spPr>
          <a:xfrm>
            <a:off x="716680" y="3816229"/>
            <a:ext cx="21226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วัดรูในขนาดเล็ก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5" name="สี่เหลี่ยมผืนผ้ามุมมน 44"/>
          <p:cNvSpPr/>
          <p:nvPr/>
        </p:nvSpPr>
        <p:spPr>
          <a:xfrm>
            <a:off x="280437" y="4549181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7" name="สี่เหลี่ยมผืนผ้า 46"/>
          <p:cNvSpPr/>
          <p:nvPr/>
        </p:nvSpPr>
        <p:spPr>
          <a:xfrm>
            <a:off x="639652" y="4665862"/>
            <a:ext cx="22204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วัดรูในขนาดใหญ่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8" name="สี่เหลี่ยมผืนผ้ามุมมน 47"/>
          <p:cNvSpPr/>
          <p:nvPr/>
        </p:nvSpPr>
        <p:spPr>
          <a:xfrm>
            <a:off x="287470" y="5403395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9" name="สี่เหลี่ยมผืนผ้า 48">
            <a:hlinkClick r:id="rId4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1001776" y="5515052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1" name="Picture 1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"/>
          <a:stretch/>
        </p:blipFill>
        <p:spPr bwMode="auto">
          <a:xfrm>
            <a:off x="3830912" y="1643377"/>
            <a:ext cx="8057560" cy="330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36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8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3595083" y="550743"/>
            <a:ext cx="8482126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5.4 </a:t>
            </a:r>
            <a:r>
              <a:rPr lang="th-TH" sz="3200" b="1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วัดรูในขนาดใหญ่ (</a:t>
            </a:r>
            <a:r>
              <a:rPr lang="en-US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Telescoping Gauges)</a:t>
            </a:r>
            <a:endParaRPr lang="en-US" sz="3200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5.4.1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ส่วนประกอบของ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วัดรูในขนาดใหญ่</a:t>
            </a: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5.4.2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ขนาดของ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วัดรูในขนาด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ใหญ่</a:t>
            </a: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5.4.3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การวัดขนาดรูของชิ้นงานด้วย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วัดรูในขนาด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ใหญ่</a:t>
            </a: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5.4.4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ข้อควรระวัง  การจัดเก็บและบำรุงรักษา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วัดรูในขนาดใหญ่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สรุปสาระสำคัญ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สี่เหลี่ยมผืนผ้ามุมมน 26"/>
          <p:cNvSpPr/>
          <p:nvPr/>
        </p:nvSpPr>
        <p:spPr>
          <a:xfrm>
            <a:off x="280437" y="2004761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287470" y="2851513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สี่เหลี่ยมผืนผ้ามุมมน 32"/>
          <p:cNvSpPr/>
          <p:nvPr/>
        </p:nvSpPr>
        <p:spPr>
          <a:xfrm>
            <a:off x="287470" y="3706113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744298" y="2120608"/>
            <a:ext cx="20739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วัดนอก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807268" y="2983027"/>
            <a:ext cx="1781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ลิปเปอร์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วัดใน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6" name="สี่เหลี่ยมผืนผ้า 35"/>
          <p:cNvSpPr/>
          <p:nvPr/>
        </p:nvSpPr>
        <p:spPr>
          <a:xfrm>
            <a:off x="716680" y="3816229"/>
            <a:ext cx="21226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วัดรูในขนาดเล็ก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5" name="สี่เหลี่ยมผืนผ้ามุมมน 44"/>
          <p:cNvSpPr/>
          <p:nvPr/>
        </p:nvSpPr>
        <p:spPr>
          <a:xfrm>
            <a:off x="280437" y="4549181"/>
            <a:ext cx="2850785" cy="731519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7" name="สี่เหลี่ยมผืนผ้า 46"/>
          <p:cNvSpPr/>
          <p:nvPr/>
        </p:nvSpPr>
        <p:spPr>
          <a:xfrm>
            <a:off x="639652" y="4665862"/>
            <a:ext cx="22204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วัดรูในขนาดใหญ่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8" name="สี่เหลี่ยมผืนผ้ามุมมน 47"/>
          <p:cNvSpPr/>
          <p:nvPr/>
        </p:nvSpPr>
        <p:spPr>
          <a:xfrm>
            <a:off x="287470" y="5403395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9" name="สี่เหลี่ยมผืนผ้า 48">
            <a:hlinkClick r:id="rId4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1001776" y="5515052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9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r="1728"/>
          <a:stretch/>
        </p:blipFill>
        <p:spPr bwMode="auto">
          <a:xfrm>
            <a:off x="6175948" y="1450637"/>
            <a:ext cx="3538979" cy="177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550" y="4070974"/>
            <a:ext cx="1616215" cy="165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3642617" y="540290"/>
            <a:ext cx="6570528" cy="911637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/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3849651" y="682486"/>
            <a:ext cx="63634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หน่วยที่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 </a:t>
            </a:r>
            <a:r>
              <a:rPr lang="th-TH" sz="4000" b="1" dirty="0">
                <a:latin typeface="Angsana New" panose="02020603050405020304" pitchFamily="18" charset="-34"/>
              </a:rPr>
              <a:t>ฉากและระดับน้ำเครื่องกล</a:t>
            </a:r>
            <a:endParaRPr lang="th-TH" sz="32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3531683" y="1499940"/>
            <a:ext cx="8482126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.1 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ฉาก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6.1.1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ฉากเครื่องกล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	1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ลักษณะทั่วไปและชนิดของฉากเครื่องกล  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		1.1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ชนิดของฉากเครื่องกล 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-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ฉาก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แบน	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-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ฉาก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ตั้ง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    -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ฉาก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ปีก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-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ฉากเส้น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ผม</a:t>
            </a:r>
          </a:p>
        </p:txBody>
      </p:sp>
      <p:sp>
        <p:nvSpPr>
          <p:cNvPr id="27" name="สี่เหลี่ยมผืนผ้ามุมมน 26"/>
          <p:cNvSpPr/>
          <p:nvPr/>
        </p:nvSpPr>
        <p:spPr>
          <a:xfrm>
            <a:off x="280437" y="2004761"/>
            <a:ext cx="2850785" cy="731519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287470" y="2851513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1403746" y="2102769"/>
            <a:ext cx="734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ฉาก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807268" y="2983027"/>
            <a:ext cx="18838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ระดับน้ำเครื่องกล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8" name="สี่เหลี่ยมผืนผ้ามุมมน 47"/>
          <p:cNvSpPr/>
          <p:nvPr/>
        </p:nvSpPr>
        <p:spPr>
          <a:xfrm>
            <a:off x="280437" y="3714792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9" name="สี่เหลี่ยมผืนผ้า 48">
            <a:hlinkClick r:id="rId4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994743" y="3826449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45" y="3471503"/>
            <a:ext cx="1829620" cy="234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933" y="3471502"/>
            <a:ext cx="1664662" cy="234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715" y="3471502"/>
            <a:ext cx="1798434" cy="233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398" y="3477277"/>
            <a:ext cx="1777801" cy="233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036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3564735" y="606786"/>
            <a:ext cx="8482126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		2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ส่วนประกอบและหน้าที่ของฉากเครื่องกล</a:t>
            </a: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	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การใช้งานของฉาก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เครื่องกล</a:t>
            </a: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	4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 ข้อควร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ระวัง  การจัดเก็บและบำรุงรักษาฉากเครื่องกล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สี่เหลี่ยมผืนผ้ามุมมน 26"/>
          <p:cNvSpPr/>
          <p:nvPr/>
        </p:nvSpPr>
        <p:spPr>
          <a:xfrm>
            <a:off x="280437" y="2004761"/>
            <a:ext cx="2850785" cy="731519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287470" y="2851513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1403746" y="2102769"/>
            <a:ext cx="734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ฉาก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807268" y="2983027"/>
            <a:ext cx="18838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ระดับน้ำเครื่องกล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8" name="สี่เหลี่ยมผืนผ้ามุมมน 47"/>
          <p:cNvSpPr/>
          <p:nvPr/>
        </p:nvSpPr>
        <p:spPr>
          <a:xfrm>
            <a:off x="280437" y="3714792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9" name="สี่เหลี่ยมผืนผ้า 48">
            <a:hlinkClick r:id="rId4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994743" y="3826449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0" name="Group 11"/>
          <p:cNvGrpSpPr>
            <a:grpSpLocks/>
          </p:cNvGrpSpPr>
          <p:nvPr/>
        </p:nvGrpSpPr>
        <p:grpSpPr bwMode="auto">
          <a:xfrm>
            <a:off x="5976205" y="1074884"/>
            <a:ext cx="3977755" cy="2403227"/>
            <a:chOff x="4720" y="11328"/>
            <a:chExt cx="3600" cy="2175"/>
          </a:xfrm>
        </p:grpSpPr>
        <p:pic>
          <p:nvPicPr>
            <p:cNvPr id="21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0" y="11328"/>
              <a:ext cx="1543" cy="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Oval 13"/>
            <p:cNvSpPr>
              <a:spLocks noChangeArrowheads="1"/>
            </p:cNvSpPr>
            <p:nvPr/>
          </p:nvSpPr>
          <p:spPr bwMode="auto">
            <a:xfrm>
              <a:off x="7600" y="12632"/>
              <a:ext cx="720" cy="7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en-US" sz="1200">
                  <a:latin typeface="Angsana New" panose="02020603050405020304" pitchFamily="18" charset="-34"/>
                </a:rPr>
                <a:t> </a:t>
              </a:r>
              <a:r>
                <a:rPr lang="en-US" sz="1200" b="1">
                  <a:latin typeface="Angsana New" panose="02020603050405020304" pitchFamily="18" charset="-34"/>
                </a:rPr>
                <a:t>1</a:t>
              </a:r>
              <a:endParaRPr lang="th-TH"/>
            </a:p>
          </p:txBody>
        </p:sp>
        <p:sp>
          <p:nvSpPr>
            <p:cNvPr id="24" name="Oval 14"/>
            <p:cNvSpPr>
              <a:spLocks noChangeArrowheads="1"/>
            </p:cNvSpPr>
            <p:nvPr/>
          </p:nvSpPr>
          <p:spPr bwMode="auto">
            <a:xfrm>
              <a:off x="4720" y="11763"/>
              <a:ext cx="720" cy="7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en-US" sz="1200">
                  <a:latin typeface="Angsana New" panose="02020603050405020304" pitchFamily="18" charset="-34"/>
                </a:rPr>
                <a:t> </a:t>
              </a:r>
              <a:r>
                <a:rPr lang="en-US" sz="1200" b="1">
                  <a:latin typeface="Angsana New" panose="02020603050405020304" pitchFamily="18" charset="-34"/>
                </a:rPr>
                <a:t>2</a:t>
              </a:r>
              <a:endParaRPr lang="th-TH"/>
            </a:p>
          </p:txBody>
        </p:sp>
        <p:sp>
          <p:nvSpPr>
            <p:cNvPr id="26" name="Freeform 15"/>
            <p:cNvSpPr>
              <a:spLocks/>
            </p:cNvSpPr>
            <p:nvPr/>
          </p:nvSpPr>
          <p:spPr bwMode="auto">
            <a:xfrm>
              <a:off x="5450" y="12103"/>
              <a:ext cx="650" cy="40"/>
            </a:xfrm>
            <a:custGeom>
              <a:avLst/>
              <a:gdLst>
                <a:gd name="T0" fmla="*/ 0 w 650"/>
                <a:gd name="T1" fmla="*/ 40 h 40"/>
                <a:gd name="T2" fmla="*/ 650 w 650"/>
                <a:gd name="T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50" h="40">
                  <a:moveTo>
                    <a:pt x="0" y="40"/>
                  </a:moveTo>
                  <a:lnTo>
                    <a:pt x="65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28" name="Freeform 16"/>
            <p:cNvSpPr>
              <a:spLocks/>
            </p:cNvSpPr>
            <p:nvPr/>
          </p:nvSpPr>
          <p:spPr bwMode="auto">
            <a:xfrm>
              <a:off x="6780" y="12982"/>
              <a:ext cx="820" cy="10"/>
            </a:xfrm>
            <a:custGeom>
              <a:avLst/>
              <a:gdLst>
                <a:gd name="T0" fmla="*/ 820 w 820"/>
                <a:gd name="T1" fmla="*/ 0 h 10"/>
                <a:gd name="T2" fmla="*/ 0 w 820"/>
                <a:gd name="T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20" h="10">
                  <a:moveTo>
                    <a:pt x="820" y="0"/>
                  </a:moveTo>
                  <a:lnTo>
                    <a:pt x="0" y="1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29" name="Oval 17"/>
            <p:cNvSpPr>
              <a:spLocks noChangeArrowheads="1"/>
            </p:cNvSpPr>
            <p:nvPr/>
          </p:nvSpPr>
          <p:spPr bwMode="auto">
            <a:xfrm>
              <a:off x="6800" y="11328"/>
              <a:ext cx="720" cy="7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en-US" sz="1200">
                  <a:latin typeface="Angsana New" panose="02020603050405020304" pitchFamily="18" charset="-34"/>
                </a:rPr>
                <a:t> </a:t>
              </a:r>
              <a:r>
                <a:rPr lang="en-US" sz="1200" b="1">
                  <a:latin typeface="Angsana New" panose="02020603050405020304" pitchFamily="18" charset="-34"/>
                </a:rPr>
                <a:t>3</a:t>
              </a:r>
              <a:endParaRPr lang="th-TH"/>
            </a:p>
          </p:txBody>
        </p:sp>
        <p:sp>
          <p:nvSpPr>
            <p:cNvPr id="33" name="Freeform 18"/>
            <p:cNvSpPr>
              <a:spLocks/>
            </p:cNvSpPr>
            <p:nvPr/>
          </p:nvSpPr>
          <p:spPr bwMode="auto">
            <a:xfrm>
              <a:off x="6270" y="11943"/>
              <a:ext cx="650" cy="1000"/>
            </a:xfrm>
            <a:custGeom>
              <a:avLst/>
              <a:gdLst>
                <a:gd name="T0" fmla="*/ 650 w 650"/>
                <a:gd name="T1" fmla="*/ 0 h 1000"/>
                <a:gd name="T2" fmla="*/ 0 w 650"/>
                <a:gd name="T3" fmla="*/ 10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50" h="1000">
                  <a:moveTo>
                    <a:pt x="650" y="0"/>
                  </a:moveTo>
                  <a:lnTo>
                    <a:pt x="0" y="100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pic>
        <p:nvPicPr>
          <p:cNvPr id="50" name="Picture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699" y="3982173"/>
            <a:ext cx="2488003" cy="1791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77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สี่เหลี่ยมผืนผ้ามุมมน 26"/>
          <p:cNvSpPr/>
          <p:nvPr/>
        </p:nvSpPr>
        <p:spPr>
          <a:xfrm>
            <a:off x="280437" y="2004761"/>
            <a:ext cx="2850785" cy="731519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287470" y="2851513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1403746" y="2102769"/>
            <a:ext cx="734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ฉาก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807268" y="2983027"/>
            <a:ext cx="18838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ระดับน้ำเครื่องกล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8" name="สี่เหลี่ยมผืนผ้ามุมมน 47"/>
          <p:cNvSpPr/>
          <p:nvPr/>
        </p:nvSpPr>
        <p:spPr>
          <a:xfrm>
            <a:off x="280437" y="3714792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9" name="สี่เหลี่ยมผืนผ้า 48">
            <a:hlinkClick r:id="rId4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994743" y="3826449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3564735" y="404689"/>
            <a:ext cx="8482126" cy="612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6.1.2 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ฉากผสม</a:t>
            </a:r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	1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ส่วนประกอบและหน้าที่ของ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ฉาก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ผสม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	2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ใช้งานของฉาก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ผสม</a:t>
            </a: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ข้อควรระวัง  การจัดเก็บและบำรุงรักษาฉาก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ผสม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46" name="Group 20"/>
          <p:cNvGrpSpPr>
            <a:grpSpLocks/>
          </p:cNvGrpSpPr>
          <p:nvPr/>
        </p:nvGrpSpPr>
        <p:grpSpPr bwMode="auto">
          <a:xfrm>
            <a:off x="5888820" y="1263574"/>
            <a:ext cx="4535340" cy="2242673"/>
            <a:chOff x="3760" y="10428"/>
            <a:chExt cx="5520" cy="3329"/>
          </a:xfrm>
        </p:grpSpPr>
        <p:pic>
          <p:nvPicPr>
            <p:cNvPr id="47" name="Picture 2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10863"/>
              <a:ext cx="4960" cy="2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Oval 22"/>
            <p:cNvSpPr>
              <a:spLocks noChangeArrowheads="1"/>
            </p:cNvSpPr>
            <p:nvPr/>
          </p:nvSpPr>
          <p:spPr bwMode="auto">
            <a:xfrm>
              <a:off x="6640" y="13037"/>
              <a:ext cx="720" cy="7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en-US" sz="1200">
                  <a:latin typeface="Angsana New" panose="02020603050405020304" pitchFamily="18" charset="-34"/>
                </a:rPr>
                <a:t> </a:t>
              </a:r>
              <a:r>
                <a:rPr lang="en-US" sz="1200" b="1">
                  <a:latin typeface="Angsana New" panose="02020603050405020304" pitchFamily="18" charset="-34"/>
                </a:rPr>
                <a:t>1</a:t>
              </a:r>
              <a:endParaRPr lang="th-TH"/>
            </a:p>
          </p:txBody>
        </p:sp>
        <p:sp>
          <p:nvSpPr>
            <p:cNvPr id="52" name="Oval 23"/>
            <p:cNvSpPr>
              <a:spLocks noChangeArrowheads="1"/>
            </p:cNvSpPr>
            <p:nvPr/>
          </p:nvSpPr>
          <p:spPr bwMode="auto">
            <a:xfrm>
              <a:off x="6960" y="10428"/>
              <a:ext cx="720" cy="7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en-US" sz="1200">
                  <a:latin typeface="Angsana New" panose="02020603050405020304" pitchFamily="18" charset="-34"/>
                </a:rPr>
                <a:t> </a:t>
              </a:r>
              <a:r>
                <a:rPr lang="en-US" sz="1200" b="1">
                  <a:latin typeface="Angsana New" panose="02020603050405020304" pitchFamily="18" charset="-34"/>
                </a:rPr>
                <a:t>3</a:t>
              </a:r>
              <a:endParaRPr lang="th-TH"/>
            </a:p>
          </p:txBody>
        </p:sp>
        <p:sp>
          <p:nvSpPr>
            <p:cNvPr id="53" name="Freeform 24"/>
            <p:cNvSpPr>
              <a:spLocks/>
            </p:cNvSpPr>
            <p:nvPr/>
          </p:nvSpPr>
          <p:spPr bwMode="auto">
            <a:xfrm>
              <a:off x="7180" y="11128"/>
              <a:ext cx="100" cy="680"/>
            </a:xfrm>
            <a:custGeom>
              <a:avLst/>
              <a:gdLst>
                <a:gd name="T0" fmla="*/ 100 w 100"/>
                <a:gd name="T1" fmla="*/ 0 h 680"/>
                <a:gd name="T2" fmla="*/ 0 w 100"/>
                <a:gd name="T3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0" h="680">
                  <a:moveTo>
                    <a:pt x="100" y="0"/>
                  </a:moveTo>
                  <a:lnTo>
                    <a:pt x="0" y="68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54" name="Freeform 25"/>
            <p:cNvSpPr>
              <a:spLocks/>
            </p:cNvSpPr>
            <p:nvPr/>
          </p:nvSpPr>
          <p:spPr bwMode="auto">
            <a:xfrm>
              <a:off x="6970" y="12568"/>
              <a:ext cx="40" cy="470"/>
            </a:xfrm>
            <a:custGeom>
              <a:avLst/>
              <a:gdLst>
                <a:gd name="T0" fmla="*/ 0 w 40"/>
                <a:gd name="T1" fmla="*/ 470 h 470"/>
                <a:gd name="T2" fmla="*/ 40 w 40"/>
                <a:gd name="T3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" h="470">
                  <a:moveTo>
                    <a:pt x="0" y="470"/>
                  </a:moveTo>
                  <a:lnTo>
                    <a:pt x="4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55" name="Oval 26"/>
            <p:cNvSpPr>
              <a:spLocks noChangeArrowheads="1"/>
            </p:cNvSpPr>
            <p:nvPr/>
          </p:nvSpPr>
          <p:spPr bwMode="auto">
            <a:xfrm>
              <a:off x="8560" y="13037"/>
              <a:ext cx="720" cy="7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en-US" sz="1200">
                  <a:latin typeface="Angsana New" panose="02020603050405020304" pitchFamily="18" charset="-34"/>
                </a:rPr>
                <a:t> </a:t>
              </a:r>
              <a:r>
                <a:rPr lang="en-US" sz="1200" b="1">
                  <a:latin typeface="Angsana New" panose="02020603050405020304" pitchFamily="18" charset="-34"/>
                </a:rPr>
                <a:t>4</a:t>
              </a:r>
              <a:endParaRPr lang="th-TH"/>
            </a:p>
          </p:txBody>
        </p:sp>
        <p:sp>
          <p:nvSpPr>
            <p:cNvPr id="56" name="Freeform 27"/>
            <p:cNvSpPr>
              <a:spLocks/>
            </p:cNvSpPr>
            <p:nvPr/>
          </p:nvSpPr>
          <p:spPr bwMode="auto">
            <a:xfrm>
              <a:off x="8480" y="12248"/>
              <a:ext cx="270" cy="820"/>
            </a:xfrm>
            <a:custGeom>
              <a:avLst/>
              <a:gdLst>
                <a:gd name="T0" fmla="*/ 270 w 270"/>
                <a:gd name="T1" fmla="*/ 820 h 820"/>
                <a:gd name="T2" fmla="*/ 0 w 270"/>
                <a:gd name="T3" fmla="*/ 0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70" h="820">
                  <a:moveTo>
                    <a:pt x="270" y="820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57" name="Oval 28"/>
            <p:cNvSpPr>
              <a:spLocks noChangeArrowheads="1"/>
            </p:cNvSpPr>
            <p:nvPr/>
          </p:nvSpPr>
          <p:spPr bwMode="auto">
            <a:xfrm>
              <a:off x="3760" y="10428"/>
              <a:ext cx="720" cy="7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en-US" sz="1200">
                  <a:latin typeface="Angsana New" panose="02020603050405020304" pitchFamily="18" charset="-34"/>
                </a:rPr>
                <a:t> </a:t>
              </a:r>
              <a:r>
                <a:rPr lang="en-US" sz="1200" b="1">
                  <a:latin typeface="Angsana New" panose="02020603050405020304" pitchFamily="18" charset="-34"/>
                </a:rPr>
                <a:t>2</a:t>
              </a:r>
              <a:endParaRPr lang="th-TH"/>
            </a:p>
          </p:txBody>
        </p:sp>
        <p:sp>
          <p:nvSpPr>
            <p:cNvPr id="58" name="Freeform 29"/>
            <p:cNvSpPr>
              <a:spLocks/>
            </p:cNvSpPr>
            <p:nvPr/>
          </p:nvSpPr>
          <p:spPr bwMode="auto">
            <a:xfrm>
              <a:off x="4400" y="10998"/>
              <a:ext cx="820" cy="310"/>
            </a:xfrm>
            <a:custGeom>
              <a:avLst/>
              <a:gdLst>
                <a:gd name="T0" fmla="*/ 0 w 820"/>
                <a:gd name="T1" fmla="*/ 0 h 310"/>
                <a:gd name="T2" fmla="*/ 820 w 820"/>
                <a:gd name="T3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20" h="310">
                  <a:moveTo>
                    <a:pt x="0" y="0"/>
                  </a:moveTo>
                  <a:lnTo>
                    <a:pt x="820" y="31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pic>
        <p:nvPicPr>
          <p:cNvPr id="59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231" y="3849823"/>
            <a:ext cx="2799752" cy="210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88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สี่เหลี่ยมผืนผ้ามุมมน 26"/>
          <p:cNvSpPr/>
          <p:nvPr/>
        </p:nvSpPr>
        <p:spPr>
          <a:xfrm>
            <a:off x="280437" y="2004761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287470" y="2851513"/>
            <a:ext cx="2850785" cy="731519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1403746" y="2102769"/>
            <a:ext cx="734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ฉาก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807268" y="2983027"/>
            <a:ext cx="18838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ระดับน้ำเครื่องกล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8" name="สี่เหลี่ยมผืนผ้ามุมมน 47"/>
          <p:cNvSpPr/>
          <p:nvPr/>
        </p:nvSpPr>
        <p:spPr>
          <a:xfrm>
            <a:off x="280437" y="3714792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9" name="สี่เหลี่ยมผืนผ้า 48">
            <a:hlinkClick r:id="rId4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994743" y="3826449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3528089" y="264009"/>
            <a:ext cx="8482126" cy="655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6.1.1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ระดับ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น้ำเครื่องกล</a:t>
            </a:r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	1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 ส่วนประกอบ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และหน้าที่ของระดับน้ำ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เครื่องกล</a:t>
            </a: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	2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การใช้งานระดับน้ำ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เครื่องกล</a:t>
            </a: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	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2.2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ข้อควรระวัง  การจัดเก็บและบำรุงรักษาระดับน้ำเครื่องกล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	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สรุปสาระสำคัญ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6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431" y="1086216"/>
            <a:ext cx="3577274" cy="250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141" y="4113581"/>
            <a:ext cx="4225853" cy="167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5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3642618" y="484018"/>
            <a:ext cx="4624322" cy="911637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/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3849651" y="626214"/>
            <a:ext cx="45018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หน่วยที่ 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7 </a:t>
            </a: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 เครื่องมือ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วัดมุม</a:t>
            </a:r>
            <a:endParaRPr lang="th-TH" sz="32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3616091" y="1485872"/>
            <a:ext cx="8482126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7.1 </a:t>
            </a:r>
            <a:r>
              <a:rPr lang="th-TH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ใบวัดมุม</a:t>
            </a:r>
            <a:endParaRPr lang="en-US" sz="3200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7.1.1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ส่วนประกอบและหน้าที่ของใบวัด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มุม</a:t>
            </a: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7.1.2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อ่านค่าใบวัด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มุม</a:t>
            </a: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7.1.3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วิธีการใช้งานของใบวัดมุม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7.1.4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ข้อควรระวัง  การจัดเก็บและบำรุงรักษาใบวัด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มุม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สี่เหลี่ยมผืนผ้ามุมมน 26"/>
          <p:cNvSpPr/>
          <p:nvPr/>
        </p:nvSpPr>
        <p:spPr>
          <a:xfrm>
            <a:off x="280437" y="2004761"/>
            <a:ext cx="2850785" cy="731519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287470" y="2851513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1245567" y="2103709"/>
            <a:ext cx="1071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ใบวัดมุม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411250" y="2963926"/>
            <a:ext cx="2669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บรรทัดวัดมุมยูนิ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เวอร์แซล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8" name="สี่เหลี่ยมผืนผ้ามุมมน 47"/>
          <p:cNvSpPr/>
          <p:nvPr/>
        </p:nvSpPr>
        <p:spPr>
          <a:xfrm>
            <a:off x="280437" y="3714792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9" name="สี่เหลี่ยมผืนผ้า 48">
            <a:hlinkClick r:id="rId4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994743" y="3826449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0" name="Group 31"/>
          <p:cNvGrpSpPr>
            <a:grpSpLocks/>
          </p:cNvGrpSpPr>
          <p:nvPr/>
        </p:nvGrpSpPr>
        <p:grpSpPr bwMode="auto">
          <a:xfrm>
            <a:off x="6499275" y="2296752"/>
            <a:ext cx="3282804" cy="1723570"/>
            <a:chOff x="2960" y="7802"/>
            <a:chExt cx="6240" cy="3273"/>
          </a:xfrm>
        </p:grpSpPr>
        <p:pic>
          <p:nvPicPr>
            <p:cNvPr id="21" name="Picture 32" descr="1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0" y="7802"/>
              <a:ext cx="6240" cy="3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5360" y="8237"/>
              <a:ext cx="720" cy="7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en-US" sz="1200">
                  <a:latin typeface="Angsana New" panose="02020603050405020304" pitchFamily="18" charset="-34"/>
                </a:rPr>
                <a:t> </a:t>
              </a:r>
              <a:r>
                <a:rPr lang="en-US" sz="1200" b="1">
                  <a:latin typeface="Angsana New" panose="02020603050405020304" pitchFamily="18" charset="-34"/>
                </a:rPr>
                <a:t>3</a:t>
              </a:r>
              <a:endParaRPr lang="th-TH"/>
            </a:p>
          </p:txBody>
        </p:sp>
        <p:sp>
          <p:nvSpPr>
            <p:cNvPr id="24" name="Freeform 34"/>
            <p:cNvSpPr>
              <a:spLocks/>
            </p:cNvSpPr>
            <p:nvPr/>
          </p:nvSpPr>
          <p:spPr bwMode="auto">
            <a:xfrm>
              <a:off x="4370" y="8797"/>
              <a:ext cx="1050" cy="554"/>
            </a:xfrm>
            <a:custGeom>
              <a:avLst/>
              <a:gdLst>
                <a:gd name="T0" fmla="*/ 1050 w 1050"/>
                <a:gd name="T1" fmla="*/ 0 h 554"/>
                <a:gd name="T2" fmla="*/ 0 w 1050"/>
                <a:gd name="T3" fmla="*/ 554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50" h="554">
                  <a:moveTo>
                    <a:pt x="1050" y="0"/>
                  </a:moveTo>
                  <a:lnTo>
                    <a:pt x="0" y="55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26" name="Oval 35"/>
            <p:cNvSpPr>
              <a:spLocks noChangeArrowheads="1"/>
            </p:cNvSpPr>
            <p:nvPr/>
          </p:nvSpPr>
          <p:spPr bwMode="auto">
            <a:xfrm>
              <a:off x="6320" y="7802"/>
              <a:ext cx="720" cy="7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en-US" sz="1200">
                  <a:latin typeface="Angsana New" panose="02020603050405020304" pitchFamily="18" charset="-34"/>
                </a:rPr>
                <a:t> </a:t>
              </a:r>
              <a:r>
                <a:rPr lang="en-US" sz="1200" b="1">
                  <a:latin typeface="Angsana New" panose="02020603050405020304" pitchFamily="18" charset="-34"/>
                </a:rPr>
                <a:t>2</a:t>
              </a:r>
              <a:endParaRPr lang="th-TH"/>
            </a:p>
          </p:txBody>
        </p:sp>
        <p:sp>
          <p:nvSpPr>
            <p:cNvPr id="28" name="Freeform 36"/>
            <p:cNvSpPr>
              <a:spLocks/>
            </p:cNvSpPr>
            <p:nvPr/>
          </p:nvSpPr>
          <p:spPr bwMode="auto">
            <a:xfrm>
              <a:off x="6690" y="8507"/>
              <a:ext cx="1" cy="850"/>
            </a:xfrm>
            <a:custGeom>
              <a:avLst/>
              <a:gdLst>
                <a:gd name="T0" fmla="*/ 0 w 1"/>
                <a:gd name="T1" fmla="*/ 0 h 850"/>
                <a:gd name="T2" fmla="*/ 0 w 1"/>
                <a:gd name="T3" fmla="*/ 850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850">
                  <a:moveTo>
                    <a:pt x="0" y="0"/>
                  </a:moveTo>
                  <a:lnTo>
                    <a:pt x="0" y="85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29" name="Oval 37"/>
            <p:cNvSpPr>
              <a:spLocks noChangeArrowheads="1"/>
            </p:cNvSpPr>
            <p:nvPr/>
          </p:nvSpPr>
          <p:spPr bwMode="auto">
            <a:xfrm>
              <a:off x="5200" y="9977"/>
              <a:ext cx="720" cy="7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en-US" sz="1200">
                  <a:latin typeface="Angsana New" panose="02020603050405020304" pitchFamily="18" charset="-34"/>
                </a:rPr>
                <a:t> </a:t>
              </a:r>
              <a:r>
                <a:rPr lang="en-US" sz="1200" b="1">
                  <a:latin typeface="Angsana New" panose="02020603050405020304" pitchFamily="18" charset="-34"/>
                </a:rPr>
                <a:t>1</a:t>
              </a:r>
              <a:endParaRPr lang="th-TH"/>
            </a:p>
          </p:txBody>
        </p:sp>
        <p:sp>
          <p:nvSpPr>
            <p:cNvPr id="33" name="Freeform 38"/>
            <p:cNvSpPr>
              <a:spLocks/>
            </p:cNvSpPr>
            <p:nvPr/>
          </p:nvSpPr>
          <p:spPr bwMode="auto">
            <a:xfrm>
              <a:off x="3820" y="10207"/>
              <a:ext cx="1400" cy="110"/>
            </a:xfrm>
            <a:custGeom>
              <a:avLst/>
              <a:gdLst>
                <a:gd name="T0" fmla="*/ 1400 w 1400"/>
                <a:gd name="T1" fmla="*/ 110 h 110"/>
                <a:gd name="T2" fmla="*/ 0 w 1400"/>
                <a:gd name="T3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0" h="110">
                  <a:moveTo>
                    <a:pt x="1400" y="110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pic>
        <p:nvPicPr>
          <p:cNvPr id="36" name="Picture 4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t="2633" r="2214"/>
          <a:stretch/>
        </p:blipFill>
        <p:spPr bwMode="auto">
          <a:xfrm>
            <a:off x="6600264" y="4182879"/>
            <a:ext cx="3080825" cy="170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05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6923959" y="1092535"/>
            <a:ext cx="2374786" cy="1933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วงรี 12"/>
          <p:cNvSpPr/>
          <p:nvPr/>
        </p:nvSpPr>
        <p:spPr>
          <a:xfrm>
            <a:off x="982157" y="24400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358946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3563901" y="458738"/>
            <a:ext cx="8542351" cy="612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1.2.4 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มาตรฐานความยาว 1 นิ้ว</a:t>
            </a: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	</a:t>
            </a: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			1.2.5 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มาตรฐานความยาว 1 เมตร</a:t>
            </a:r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1.3 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ความหมายของการวัด</a:t>
            </a:r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1.4 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ความจำเป็นของการวัด</a:t>
            </a:r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0" name="Picture 6" descr="1-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764" y="1103520"/>
            <a:ext cx="2298981" cy="195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842" y="3594862"/>
            <a:ext cx="4412918" cy="213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สี่เหลี่ยมผืนผ้ามุมมน 28"/>
          <p:cNvSpPr/>
          <p:nvPr/>
        </p:nvSpPr>
        <p:spPr>
          <a:xfrm>
            <a:off x="280437" y="2049359"/>
            <a:ext cx="2850785" cy="73151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287470" y="2952038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287470" y="3845334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730798" y="2148816"/>
            <a:ext cx="20886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ประวัติความเป็นมา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469311" y="3056187"/>
            <a:ext cx="25394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ประเภทของเครื่องมือวัด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6" name="สี่เหลี่ยมผืนผ้า 35"/>
          <p:cNvSpPr/>
          <p:nvPr/>
        </p:nvSpPr>
        <p:spPr>
          <a:xfrm>
            <a:off x="381702" y="4010618"/>
            <a:ext cx="27318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พื้นฐานระบบหน่วยการวัด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สี่เหลี่ยมผืนผ้ามุมมน 36"/>
          <p:cNvSpPr/>
          <p:nvPr/>
        </p:nvSpPr>
        <p:spPr>
          <a:xfrm>
            <a:off x="291418" y="4738630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8" name="สี่เหลี่ยมผืนผ้า 37">
            <a:hlinkClick r:id="rId6" action="ppaction://hlinksldjump">
              <a:snd r:embed="rId7" name="click.wav"/>
            </a:hlinkClick>
            <a:hlinkHover r:id="" action="ppaction://noaction">
              <a:snd r:embed="rId7" name="click.wav"/>
            </a:hlinkHover>
          </p:cNvPr>
          <p:cNvSpPr/>
          <p:nvPr/>
        </p:nvSpPr>
        <p:spPr>
          <a:xfrm>
            <a:off x="1005724" y="4878423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8419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3649649" y="523220"/>
            <a:ext cx="8482126" cy="446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7.2 </a:t>
            </a:r>
            <a:r>
              <a:rPr lang="th-TH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บรรทัดวัดมุมยูนิ</a:t>
            </a:r>
            <a:r>
              <a:rPr lang="th-TH" sz="3200" b="1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เวอร์แซล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32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7.2.1</a:t>
            </a:r>
            <a:r>
              <a:rPr lang="th-TH" b="1" dirty="0">
                <a:latin typeface="Angsana New" panose="02020603050405020304" pitchFamily="18" charset="-34"/>
              </a:rPr>
              <a:t> ส่วนประกอบและหน้าที่ของบรรทัดวัดมุมยูนิ</a:t>
            </a:r>
            <a:r>
              <a:rPr lang="th-TH" b="1" dirty="0" err="1">
                <a:latin typeface="Angsana New" panose="02020603050405020304" pitchFamily="18" charset="-34"/>
              </a:rPr>
              <a:t>เวอร์แซล</a:t>
            </a:r>
            <a:r>
              <a:rPr lang="th-TH" dirty="0">
                <a:latin typeface="Angsana New" panose="02020603050405020304" pitchFamily="18" charset="-34"/>
              </a:rPr>
              <a:t> </a:t>
            </a:r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7.2.2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smtClean="0">
                <a:latin typeface="Angsana New" panose="02020603050405020304" pitchFamily="18" charset="-34"/>
              </a:rPr>
              <a:t>หลักการ</a:t>
            </a:r>
            <a:r>
              <a:rPr lang="th-TH" b="1" dirty="0">
                <a:latin typeface="Angsana New" panose="02020603050405020304" pitchFamily="18" charset="-34"/>
              </a:rPr>
              <a:t>แบ่งขีดของบรรทัดวัดมุมยูนิ</a:t>
            </a:r>
            <a:r>
              <a:rPr lang="th-TH" b="1" dirty="0" err="1">
                <a:latin typeface="Angsana New" panose="02020603050405020304" pitchFamily="18" charset="-34"/>
              </a:rPr>
              <a:t>เวอร์</a:t>
            </a:r>
            <a:r>
              <a:rPr lang="th-TH" b="1" dirty="0" err="1" smtClean="0">
                <a:latin typeface="Angsana New" panose="02020603050405020304" pitchFamily="18" charset="-34"/>
              </a:rPr>
              <a:t>แซล</a:t>
            </a:r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สี่เหลี่ยมผืนผ้ามุมมน 26"/>
          <p:cNvSpPr/>
          <p:nvPr/>
        </p:nvSpPr>
        <p:spPr>
          <a:xfrm>
            <a:off x="280437" y="2004761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287470" y="2851513"/>
            <a:ext cx="2850785" cy="731519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1245567" y="2103709"/>
            <a:ext cx="1071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ใบวัดมุม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411250" y="2963926"/>
            <a:ext cx="2669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บรรทัดวัดมุมยูนิ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เวอร์แซล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8" name="สี่เหลี่ยมผืนผ้ามุมมน 47"/>
          <p:cNvSpPr/>
          <p:nvPr/>
        </p:nvSpPr>
        <p:spPr>
          <a:xfrm>
            <a:off x="280437" y="3714792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9" name="สี่เหลี่ยมผืนผ้า 48">
            <a:hlinkClick r:id="rId4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994743" y="3826449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7" name="Group 18"/>
          <p:cNvGrpSpPr>
            <a:grpSpLocks/>
          </p:cNvGrpSpPr>
          <p:nvPr/>
        </p:nvGrpSpPr>
        <p:grpSpPr bwMode="auto">
          <a:xfrm>
            <a:off x="4444342" y="1443899"/>
            <a:ext cx="7132991" cy="2984706"/>
            <a:chOff x="3280" y="10425"/>
            <a:chExt cx="6640" cy="2895"/>
          </a:xfrm>
        </p:grpSpPr>
        <p:pic>
          <p:nvPicPr>
            <p:cNvPr id="38" name="Picture 1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0" y="10860"/>
              <a:ext cx="4960" cy="2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Oval 20"/>
            <p:cNvSpPr>
              <a:spLocks noChangeArrowheads="1"/>
            </p:cNvSpPr>
            <p:nvPr/>
          </p:nvSpPr>
          <p:spPr bwMode="auto">
            <a:xfrm>
              <a:off x="8240" y="11730"/>
              <a:ext cx="720" cy="7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en-US" sz="1200">
                  <a:latin typeface="Angsana New" panose="02020603050405020304" pitchFamily="18" charset="-34"/>
                </a:rPr>
                <a:t> </a:t>
              </a:r>
              <a:r>
                <a:rPr lang="en-US" sz="1200" b="1">
                  <a:latin typeface="Angsana New" panose="02020603050405020304" pitchFamily="18" charset="-34"/>
                </a:rPr>
                <a:t>3</a:t>
              </a:r>
              <a:endParaRPr lang="th-TH"/>
            </a:p>
          </p:txBody>
        </p:sp>
        <p:sp>
          <p:nvSpPr>
            <p:cNvPr id="40" name="Freeform 21"/>
            <p:cNvSpPr>
              <a:spLocks/>
            </p:cNvSpPr>
            <p:nvPr/>
          </p:nvSpPr>
          <p:spPr bwMode="auto">
            <a:xfrm>
              <a:off x="3870" y="11300"/>
              <a:ext cx="950" cy="510"/>
            </a:xfrm>
            <a:custGeom>
              <a:avLst/>
              <a:gdLst>
                <a:gd name="T0" fmla="*/ 0 w 950"/>
                <a:gd name="T1" fmla="*/ 510 h 510"/>
                <a:gd name="T2" fmla="*/ 950 w 950"/>
                <a:gd name="T3" fmla="*/ 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50" h="510">
                  <a:moveTo>
                    <a:pt x="0" y="510"/>
                  </a:moveTo>
                  <a:lnTo>
                    <a:pt x="95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41" name="Oval 22"/>
            <p:cNvSpPr>
              <a:spLocks noChangeArrowheads="1"/>
            </p:cNvSpPr>
            <p:nvPr/>
          </p:nvSpPr>
          <p:spPr bwMode="auto">
            <a:xfrm>
              <a:off x="9040" y="12600"/>
              <a:ext cx="720" cy="7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en-US" sz="1200">
                  <a:latin typeface="Angsana New" panose="02020603050405020304" pitchFamily="18" charset="-34"/>
                </a:rPr>
                <a:t> </a:t>
              </a:r>
              <a:r>
                <a:rPr lang="en-US" sz="1200" b="1">
                  <a:latin typeface="Angsana New" panose="02020603050405020304" pitchFamily="18" charset="-34"/>
                </a:rPr>
                <a:t>2</a:t>
              </a:r>
              <a:endParaRPr lang="th-TH"/>
            </a:p>
          </p:txBody>
        </p:sp>
        <p:sp>
          <p:nvSpPr>
            <p:cNvPr id="42" name="Freeform 23"/>
            <p:cNvSpPr>
              <a:spLocks/>
            </p:cNvSpPr>
            <p:nvPr/>
          </p:nvSpPr>
          <p:spPr bwMode="auto">
            <a:xfrm>
              <a:off x="8080" y="13000"/>
              <a:ext cx="970" cy="15"/>
            </a:xfrm>
            <a:custGeom>
              <a:avLst/>
              <a:gdLst>
                <a:gd name="T0" fmla="*/ 970 w 970"/>
                <a:gd name="T1" fmla="*/ 0 h 15"/>
                <a:gd name="T2" fmla="*/ 0 w 970"/>
                <a:gd name="T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70" h="15">
                  <a:moveTo>
                    <a:pt x="970" y="0"/>
                  </a:moveTo>
                  <a:lnTo>
                    <a:pt x="0" y="1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43" name="Oval 24"/>
            <p:cNvSpPr>
              <a:spLocks noChangeArrowheads="1"/>
            </p:cNvSpPr>
            <p:nvPr/>
          </p:nvSpPr>
          <p:spPr bwMode="auto">
            <a:xfrm>
              <a:off x="3280" y="11730"/>
              <a:ext cx="720" cy="7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en-US" sz="1200">
                  <a:latin typeface="Angsana New" panose="02020603050405020304" pitchFamily="18" charset="-34"/>
                </a:rPr>
                <a:t> </a:t>
              </a:r>
              <a:r>
                <a:rPr lang="en-US" sz="1200" b="1">
                  <a:latin typeface="Angsana New" panose="02020603050405020304" pitchFamily="18" charset="-34"/>
                </a:rPr>
                <a:t>1</a:t>
              </a:r>
              <a:endParaRPr lang="th-TH"/>
            </a:p>
          </p:txBody>
        </p:sp>
        <p:sp>
          <p:nvSpPr>
            <p:cNvPr id="44" name="Freeform 25"/>
            <p:cNvSpPr>
              <a:spLocks/>
            </p:cNvSpPr>
            <p:nvPr/>
          </p:nvSpPr>
          <p:spPr bwMode="auto">
            <a:xfrm>
              <a:off x="6660" y="12225"/>
              <a:ext cx="1605" cy="525"/>
            </a:xfrm>
            <a:custGeom>
              <a:avLst/>
              <a:gdLst>
                <a:gd name="T0" fmla="*/ 1605 w 1605"/>
                <a:gd name="T1" fmla="*/ 0 h 525"/>
                <a:gd name="T2" fmla="*/ 0 w 1605"/>
                <a:gd name="T3" fmla="*/ 525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605" h="525">
                  <a:moveTo>
                    <a:pt x="1605" y="0"/>
                  </a:moveTo>
                  <a:lnTo>
                    <a:pt x="0" y="52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45" name="Oval 26"/>
            <p:cNvSpPr>
              <a:spLocks noChangeArrowheads="1"/>
            </p:cNvSpPr>
            <p:nvPr/>
          </p:nvSpPr>
          <p:spPr bwMode="auto">
            <a:xfrm>
              <a:off x="7920" y="10425"/>
              <a:ext cx="720" cy="7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en-US" sz="1200">
                  <a:latin typeface="Angsana New" panose="02020603050405020304" pitchFamily="18" charset="-34"/>
                </a:rPr>
                <a:t> </a:t>
              </a:r>
              <a:r>
                <a:rPr lang="en-US" sz="1200" b="1">
                  <a:latin typeface="Angsana New" panose="02020603050405020304" pitchFamily="18" charset="-34"/>
                </a:rPr>
                <a:t>4</a:t>
              </a:r>
              <a:endParaRPr lang="th-TH"/>
            </a:p>
          </p:txBody>
        </p:sp>
        <p:sp>
          <p:nvSpPr>
            <p:cNvPr id="46" name="Oval 27"/>
            <p:cNvSpPr>
              <a:spLocks noChangeArrowheads="1"/>
            </p:cNvSpPr>
            <p:nvPr/>
          </p:nvSpPr>
          <p:spPr bwMode="auto">
            <a:xfrm>
              <a:off x="9200" y="10860"/>
              <a:ext cx="720" cy="7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en-US" sz="1200">
                  <a:latin typeface="Angsana New" panose="02020603050405020304" pitchFamily="18" charset="-34"/>
                </a:rPr>
                <a:t> </a:t>
              </a:r>
              <a:r>
                <a:rPr lang="en-US" sz="1200" b="1">
                  <a:latin typeface="Angsana New" panose="02020603050405020304" pitchFamily="18" charset="-34"/>
                </a:rPr>
                <a:t>5</a:t>
              </a:r>
              <a:endParaRPr lang="th-TH"/>
            </a:p>
          </p:txBody>
        </p:sp>
        <p:sp>
          <p:nvSpPr>
            <p:cNvPr id="47" name="Freeform 28"/>
            <p:cNvSpPr>
              <a:spLocks/>
            </p:cNvSpPr>
            <p:nvPr/>
          </p:nvSpPr>
          <p:spPr bwMode="auto">
            <a:xfrm>
              <a:off x="7440" y="11260"/>
              <a:ext cx="1770" cy="500"/>
            </a:xfrm>
            <a:custGeom>
              <a:avLst/>
              <a:gdLst>
                <a:gd name="T0" fmla="*/ 1770 w 1770"/>
                <a:gd name="T1" fmla="*/ 0 h 500"/>
                <a:gd name="T2" fmla="*/ 0 w 1770"/>
                <a:gd name="T3" fmla="*/ 50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770" h="500">
                  <a:moveTo>
                    <a:pt x="1770" y="0"/>
                  </a:moveTo>
                  <a:lnTo>
                    <a:pt x="0" y="50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50" name="Freeform 29"/>
            <p:cNvSpPr>
              <a:spLocks/>
            </p:cNvSpPr>
            <p:nvPr/>
          </p:nvSpPr>
          <p:spPr bwMode="auto">
            <a:xfrm>
              <a:off x="6970" y="10875"/>
              <a:ext cx="995" cy="465"/>
            </a:xfrm>
            <a:custGeom>
              <a:avLst/>
              <a:gdLst>
                <a:gd name="T0" fmla="*/ 995 w 995"/>
                <a:gd name="T1" fmla="*/ 0 h 465"/>
                <a:gd name="T2" fmla="*/ 0 w 995"/>
                <a:gd name="T3" fmla="*/ 465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95" h="465">
                  <a:moveTo>
                    <a:pt x="995" y="0"/>
                  </a:moveTo>
                  <a:lnTo>
                    <a:pt x="0" y="46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pic>
        <p:nvPicPr>
          <p:cNvPr id="51" name="Picture 20" descr="2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069" y="4737647"/>
            <a:ext cx="4460846" cy="2170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05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3649649" y="523220"/>
            <a:ext cx="8482126" cy="612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7.2.3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อ่านค่าบรรทัดวัดมุมยูนิ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เวอร์แซล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7.2.4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ใช้งานบรรทัดวัดมุมยูนิ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แซล</a:t>
            </a:r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7.2.5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ข้อควรระวัง  การจัดเก็บและบำรุงรักษาบรรทัดวัดมุมยูนิ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แซล</a:t>
            </a:r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สี่เหลี่ยมผืนผ้ามุมมน 26"/>
          <p:cNvSpPr/>
          <p:nvPr/>
        </p:nvSpPr>
        <p:spPr>
          <a:xfrm>
            <a:off x="280437" y="2004761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287470" y="2851513"/>
            <a:ext cx="2850785" cy="731519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1245567" y="2103709"/>
            <a:ext cx="1071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ใบวัดมุม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411250" y="2963926"/>
            <a:ext cx="2669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บรรทัดวัดมุมยูนิ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เวอร์แซล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8" name="สี่เหลี่ยมผืนผ้ามุมมน 47"/>
          <p:cNvSpPr/>
          <p:nvPr/>
        </p:nvSpPr>
        <p:spPr>
          <a:xfrm>
            <a:off x="280437" y="3714792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9" name="สี่เหลี่ยมผืนผ้า 48">
            <a:hlinkClick r:id="rId4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994743" y="3826449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8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393" y="1012350"/>
            <a:ext cx="3380235" cy="2082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392" y="3583032"/>
            <a:ext cx="3821601" cy="245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07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8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3642617" y="484018"/>
            <a:ext cx="6598663" cy="911637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/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3849651" y="626214"/>
            <a:ext cx="61946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หน่วยที่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 นาฬิกา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วัดและคอม</a:t>
            </a:r>
            <a:r>
              <a:rPr lang="th-TH" sz="40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พาเรเตอร์</a:t>
            </a:r>
            <a:endParaRPr lang="th-TH" sz="32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3616091" y="1485872"/>
            <a:ext cx="848212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8.1 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นาฬิกา</a:t>
            </a:r>
            <a:r>
              <a:rPr lang="th-TH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</a:t>
            </a:r>
            <a:endParaRPr lang="en-US" sz="32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8.1.1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ส่วนประกอบและหน้าที่ของนาฬิกาวัด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สี่เหลี่ยมผืนผ้ามุมมน 26"/>
          <p:cNvSpPr/>
          <p:nvPr/>
        </p:nvSpPr>
        <p:spPr>
          <a:xfrm>
            <a:off x="280437" y="2004761"/>
            <a:ext cx="2850785" cy="731519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287470" y="2851513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1166477" y="2113384"/>
            <a:ext cx="12295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นาฬิกาวัด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952263" y="2963926"/>
            <a:ext cx="15872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คอม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พาเรเตอร์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8" name="สี่เหลี่ยมผืนผ้ามุมมน 47"/>
          <p:cNvSpPr/>
          <p:nvPr/>
        </p:nvSpPr>
        <p:spPr>
          <a:xfrm>
            <a:off x="280437" y="3714792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9" name="สี่เหลี่ยมผืนผ้า 48">
            <a:hlinkClick r:id="rId4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994743" y="3826449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7" name="Picture 4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" r="2794"/>
          <a:stretch/>
        </p:blipFill>
        <p:spPr bwMode="auto">
          <a:xfrm>
            <a:off x="5641144" y="2414579"/>
            <a:ext cx="4837661" cy="424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7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3467411" y="450656"/>
            <a:ext cx="8482126" cy="612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8.1.2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อ่านค่านาฬิกา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 การ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อ่านค่านาฬิกาวัดค่าความ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ละเอียด	       นิ้ว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						      เข็ม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วัดรอบอ่านค่าได้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=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 นิ้ว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						      ที่เข็ม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วัดละเอียด  0.0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 นิ้ว อ่านค่าได้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=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0.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046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นิ้ว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						      ค่ารวม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=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046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นิ้ว</a:t>
            </a: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	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วิธีการใช้งานนาฬิกา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</a:t>
            </a: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	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ข้อควรระวัง  การจัดเก็บและบำรุงรักษานาฬิกาวัด</a:t>
            </a:r>
          </a:p>
        </p:txBody>
      </p:sp>
      <p:sp>
        <p:nvSpPr>
          <p:cNvPr id="27" name="สี่เหลี่ยมผืนผ้ามุมมน 26"/>
          <p:cNvSpPr/>
          <p:nvPr/>
        </p:nvSpPr>
        <p:spPr>
          <a:xfrm>
            <a:off x="280437" y="2004761"/>
            <a:ext cx="2850785" cy="731519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287470" y="2851513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1166477" y="2113384"/>
            <a:ext cx="12295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นาฬิกาวัด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952263" y="2963926"/>
            <a:ext cx="15872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คอม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พาเรเตอร์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8" name="สี่เหลี่ยมผืนผ้ามุมมน 47"/>
          <p:cNvSpPr/>
          <p:nvPr/>
        </p:nvSpPr>
        <p:spPr>
          <a:xfrm>
            <a:off x="280437" y="3714792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9" name="สี่เหลี่ยมผืนผ้า 48">
            <a:hlinkClick r:id="rId5" action="ppaction://hlinksldjump">
              <a:snd r:embed="rId6" name="click.wav"/>
            </a:hlinkClick>
            <a:hlinkHover r:id="" action="ppaction://noaction">
              <a:snd r:embed="rId6" name="click.wav"/>
            </a:hlinkHover>
          </p:cNvPr>
          <p:cNvSpPr/>
          <p:nvPr/>
        </p:nvSpPr>
        <p:spPr>
          <a:xfrm>
            <a:off x="994743" y="3826449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1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33645"/>
              </p:ext>
            </p:extLst>
          </p:nvPr>
        </p:nvGraphicFramePr>
        <p:xfrm>
          <a:off x="8820711" y="577794"/>
          <a:ext cx="701675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8" name="สมการ" r:id="rId7" imgW="368300" imgH="419100" progId="Equation.3">
                  <p:embed/>
                </p:oleObj>
              </mc:Choice>
              <mc:Fallback>
                <p:oleObj name="สมการ" r:id="rId7" imgW="3683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20711" y="577794"/>
                        <a:ext cx="701675" cy="792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149" y="1297159"/>
            <a:ext cx="1482959" cy="212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511" y="3826449"/>
            <a:ext cx="2367231" cy="214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35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8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3564735" y="437909"/>
            <a:ext cx="8482126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8.2 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คอม</a:t>
            </a:r>
            <a:r>
              <a:rPr lang="th-TH" sz="3200" b="1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พาเรเตอร์</a:t>
            </a:r>
            <a:endParaRPr lang="en-US" sz="32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8.2.1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ของคอม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พาเร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เตอร์</a:t>
            </a:r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8.2.2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และหน้าที่ต่างๆของคอม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พาเร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เตอร์</a:t>
            </a:r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8.2.3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วิธีการใช้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งานคอม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พาเรเตอร์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8.2.4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ควรระวัง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จัดเก็บและบำรุงรักษาคอม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พาเร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เตอร์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สี่เหลี่ยมผืนผ้ามุมมน 26"/>
          <p:cNvSpPr/>
          <p:nvPr/>
        </p:nvSpPr>
        <p:spPr>
          <a:xfrm>
            <a:off x="280437" y="2004761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287470" y="2851513"/>
            <a:ext cx="2850785" cy="731519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1166477" y="2113384"/>
            <a:ext cx="12295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นาฬิกาวัด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952263" y="2963926"/>
            <a:ext cx="15872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คอม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พาเรเตอร์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8" name="สี่เหลี่ยมผืนผ้ามุมมน 47"/>
          <p:cNvSpPr/>
          <p:nvPr/>
        </p:nvSpPr>
        <p:spPr>
          <a:xfrm>
            <a:off x="280437" y="3714792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9" name="สี่เหลี่ยมผืนผ้า 48">
            <a:hlinkClick r:id="rId4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994743" y="3826449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7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" r="1701"/>
          <a:stretch/>
        </p:blipFill>
        <p:spPr bwMode="auto">
          <a:xfrm>
            <a:off x="5500468" y="1826129"/>
            <a:ext cx="4783015" cy="377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36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8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66369" y="1864082"/>
            <a:ext cx="2850785" cy="55926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สี่เหลี่ยมผืนผ้า 23"/>
          <p:cNvSpPr/>
          <p:nvPr/>
        </p:nvSpPr>
        <p:spPr>
          <a:xfrm>
            <a:off x="1102271" y="1921775"/>
            <a:ext cx="13082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เก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จบล็อก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3642617" y="540290"/>
            <a:ext cx="2997333" cy="911637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/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3849651" y="682486"/>
            <a:ext cx="26636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หน่วยที่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 </a:t>
            </a:r>
            <a:r>
              <a:rPr lang="th-TH" sz="40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endParaRPr lang="th-TH" sz="40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3531683" y="1443668"/>
            <a:ext cx="8482126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9.1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เก</a:t>
            </a:r>
            <a:r>
              <a:rPr lang="th-TH" sz="3200" b="1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จบล็อก</a:t>
            </a:r>
            <a:r>
              <a:rPr lang="en-US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(Gauge Block)</a:t>
            </a:r>
            <a:endParaRPr lang="en-US" sz="3200" b="1" u="sng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9.1.1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ลักษณะของเก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จบล็อก</a:t>
            </a:r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9.1.2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ขนาดของเก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จบล็อก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9.1.3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ขั้นตอนการประกอบเก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จบล็อก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9.1.4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การใช้งานเก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จบล็อก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9.1.5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ข้อควรระวัง  การจัดเก็บและบำรุงรักษาเก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จบล็อก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สี่เหลี่ยมผืนผ้ามุมมน 36"/>
          <p:cNvSpPr/>
          <p:nvPr/>
        </p:nvSpPr>
        <p:spPr>
          <a:xfrm>
            <a:off x="266565" y="2509391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877475" y="2546345"/>
            <a:ext cx="1754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เกจท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รงกระบอก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สี่เหลี่ยมผืนผ้ามุมมน 37"/>
          <p:cNvSpPr/>
          <p:nvPr/>
        </p:nvSpPr>
        <p:spPr>
          <a:xfrm>
            <a:off x="252496" y="3154820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สี่เหลี่ยมผืนผ้ามุมมน 38"/>
          <p:cNvSpPr/>
          <p:nvPr/>
        </p:nvSpPr>
        <p:spPr>
          <a:xfrm>
            <a:off x="266368" y="3800129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173530" y="3194331"/>
            <a:ext cx="1111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เก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จก้าม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ปู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สี่เหลี่ยมผืนผ้ามุมมน 39"/>
          <p:cNvSpPr/>
          <p:nvPr/>
        </p:nvSpPr>
        <p:spPr>
          <a:xfrm>
            <a:off x="280437" y="4433286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สี่เหลี่ยมผืนผ้า 41"/>
          <p:cNvSpPr/>
          <p:nvPr/>
        </p:nvSpPr>
        <p:spPr>
          <a:xfrm>
            <a:off x="1217753" y="3855461"/>
            <a:ext cx="952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รัศมี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สี่เหลี่ยมผืนผ้ามุมมน 42"/>
          <p:cNvSpPr/>
          <p:nvPr/>
        </p:nvSpPr>
        <p:spPr>
          <a:xfrm>
            <a:off x="280437" y="5067361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สี่เหลี่ยมผืนผ้า 43"/>
          <p:cNvSpPr/>
          <p:nvPr/>
        </p:nvSpPr>
        <p:spPr>
          <a:xfrm>
            <a:off x="1070424" y="4443077"/>
            <a:ext cx="14558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วัดเกลียว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123636" y="5134774"/>
            <a:ext cx="1290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วัดเรียว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294505" y="5703363"/>
            <a:ext cx="2850785" cy="6630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สี่เหลี่ยมผืนผ้า 28">
            <a:hlinkClick r:id="rId4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1008811" y="5786884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7" name="Picture 45" descr="http://ecx.images-amazon.com/images/I/21fKFxr05jL._SL500_AA210_.jpg"/>
          <p:cNvPicPr>
            <a:picLocks noChangeAspect="1" noChangeArrowheads="1"/>
          </p:cNvPicPr>
          <p:nvPr/>
        </p:nvPicPr>
        <p:blipFill>
          <a:blip r:embed="rId6" r:link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39" y="1451927"/>
            <a:ext cx="3721514" cy="372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72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8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66369" y="1864082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สี่เหลี่ยมผืนผ้า 23"/>
          <p:cNvSpPr/>
          <p:nvPr/>
        </p:nvSpPr>
        <p:spPr>
          <a:xfrm>
            <a:off x="1102271" y="1921775"/>
            <a:ext cx="13082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เก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จบล็อก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3564735" y="562841"/>
            <a:ext cx="8482126" cy="57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9.</a:t>
            </a:r>
            <a:r>
              <a:rPr lang="en-US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เกจท</a:t>
            </a:r>
            <a:r>
              <a:rPr lang="th-TH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รงกระบอก</a:t>
            </a:r>
            <a:r>
              <a:rPr lang="en-US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(Plug Gauge) </a:t>
            </a:r>
            <a:endParaRPr lang="th-TH" sz="3200" b="1" u="sng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9.2.1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ลักษณะของ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เกจท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รง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กระบอก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9.2.2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วิธีการ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ตรวจสอบ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เกจท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รงกระบอก</a:t>
            </a:r>
            <a:endParaRPr lang="en-US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9.2.3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วิธีการใช้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งาน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เกจท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รงกระบอก</a:t>
            </a:r>
            <a:endParaRPr lang="en-US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9.2.4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ควรระวัง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จัดเก็บและบำรุงรักษา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เกจท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รง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กระบอก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สี่เหลี่ยมผืนผ้ามุมมน 36"/>
          <p:cNvSpPr/>
          <p:nvPr/>
        </p:nvSpPr>
        <p:spPr>
          <a:xfrm>
            <a:off x="266565" y="2509391"/>
            <a:ext cx="2850785" cy="559268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877475" y="2546345"/>
            <a:ext cx="1754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เกจท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รงกระบอก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สี่เหลี่ยมผืนผ้ามุมมน 37"/>
          <p:cNvSpPr/>
          <p:nvPr/>
        </p:nvSpPr>
        <p:spPr>
          <a:xfrm>
            <a:off x="252496" y="3154820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สี่เหลี่ยมผืนผ้ามุมมน 38"/>
          <p:cNvSpPr/>
          <p:nvPr/>
        </p:nvSpPr>
        <p:spPr>
          <a:xfrm>
            <a:off x="266368" y="3800129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173530" y="3194331"/>
            <a:ext cx="1111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เก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จก้าม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ปู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สี่เหลี่ยมผืนผ้ามุมมน 39"/>
          <p:cNvSpPr/>
          <p:nvPr/>
        </p:nvSpPr>
        <p:spPr>
          <a:xfrm>
            <a:off x="280437" y="4433286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สี่เหลี่ยมผืนผ้า 41"/>
          <p:cNvSpPr/>
          <p:nvPr/>
        </p:nvSpPr>
        <p:spPr>
          <a:xfrm>
            <a:off x="1217753" y="3855461"/>
            <a:ext cx="952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รัศมี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สี่เหลี่ยมผืนผ้ามุมมน 42"/>
          <p:cNvSpPr/>
          <p:nvPr/>
        </p:nvSpPr>
        <p:spPr>
          <a:xfrm>
            <a:off x="280437" y="5067361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สี่เหลี่ยมผืนผ้า 43"/>
          <p:cNvSpPr/>
          <p:nvPr/>
        </p:nvSpPr>
        <p:spPr>
          <a:xfrm>
            <a:off x="1070424" y="4443077"/>
            <a:ext cx="14558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วัดเกลียว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123636" y="5134774"/>
            <a:ext cx="1290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วัดเรียว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294505" y="5703363"/>
            <a:ext cx="2850785" cy="6630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สี่เหลี่ยมผืนผ้า 28">
            <a:hlinkClick r:id="rId4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1008811" y="5786884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6" name="Group 9"/>
          <p:cNvGrpSpPr>
            <a:grpSpLocks/>
          </p:cNvGrpSpPr>
          <p:nvPr/>
        </p:nvGrpSpPr>
        <p:grpSpPr bwMode="auto">
          <a:xfrm>
            <a:off x="4535709" y="1616944"/>
            <a:ext cx="6841878" cy="3203625"/>
            <a:chOff x="3920" y="4857"/>
            <a:chExt cx="4880" cy="2285"/>
          </a:xfrm>
        </p:grpSpPr>
        <p:pic>
          <p:nvPicPr>
            <p:cNvPr id="31" name="Picture 10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0" y="6162"/>
              <a:ext cx="4850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Oval 11"/>
            <p:cNvSpPr>
              <a:spLocks noChangeArrowheads="1"/>
            </p:cNvSpPr>
            <p:nvPr/>
          </p:nvSpPr>
          <p:spPr bwMode="auto">
            <a:xfrm>
              <a:off x="6160" y="4857"/>
              <a:ext cx="720" cy="7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en-US" sz="1200">
                  <a:latin typeface="Angsana New" panose="02020603050405020304" pitchFamily="18" charset="-34"/>
                </a:rPr>
                <a:t> </a:t>
              </a:r>
              <a:r>
                <a:rPr lang="en-US" sz="1200" b="1">
                  <a:latin typeface="Angsana New" panose="02020603050405020304" pitchFamily="18" charset="-34"/>
                </a:rPr>
                <a:t>1</a:t>
              </a:r>
              <a:endParaRPr lang="th-TH"/>
            </a:p>
          </p:txBody>
        </p:sp>
        <p:sp>
          <p:nvSpPr>
            <p:cNvPr id="34" name="Freeform 12"/>
            <p:cNvSpPr>
              <a:spLocks/>
            </p:cNvSpPr>
            <p:nvPr/>
          </p:nvSpPr>
          <p:spPr bwMode="auto">
            <a:xfrm>
              <a:off x="8510" y="5532"/>
              <a:ext cx="1" cy="800"/>
            </a:xfrm>
            <a:custGeom>
              <a:avLst/>
              <a:gdLst>
                <a:gd name="T0" fmla="*/ 0 w 1"/>
                <a:gd name="T1" fmla="*/ 0 h 800"/>
                <a:gd name="T2" fmla="*/ 0 w 1"/>
                <a:gd name="T3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800">
                  <a:moveTo>
                    <a:pt x="0" y="0"/>
                  </a:moveTo>
                  <a:lnTo>
                    <a:pt x="0" y="80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35" name="Oval 13"/>
            <p:cNvSpPr>
              <a:spLocks noChangeArrowheads="1"/>
            </p:cNvSpPr>
            <p:nvPr/>
          </p:nvSpPr>
          <p:spPr bwMode="auto">
            <a:xfrm>
              <a:off x="8080" y="4857"/>
              <a:ext cx="720" cy="7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en-US" sz="1200">
                  <a:latin typeface="Angsana New" panose="02020603050405020304" pitchFamily="18" charset="-34"/>
                </a:rPr>
                <a:t> </a:t>
              </a:r>
              <a:r>
                <a:rPr lang="en-US" sz="1200" b="1">
                  <a:latin typeface="Angsana New" panose="02020603050405020304" pitchFamily="18" charset="-34"/>
                </a:rPr>
                <a:t>3</a:t>
              </a:r>
              <a:endParaRPr lang="th-TH"/>
            </a:p>
          </p:txBody>
        </p:sp>
        <p:sp>
          <p:nvSpPr>
            <p:cNvPr id="36" name="Freeform 14"/>
            <p:cNvSpPr>
              <a:spLocks/>
            </p:cNvSpPr>
            <p:nvPr/>
          </p:nvSpPr>
          <p:spPr bwMode="auto">
            <a:xfrm>
              <a:off x="6510" y="5562"/>
              <a:ext cx="1" cy="820"/>
            </a:xfrm>
            <a:custGeom>
              <a:avLst/>
              <a:gdLst>
                <a:gd name="T0" fmla="*/ 0 w 1"/>
                <a:gd name="T1" fmla="*/ 0 h 820"/>
                <a:gd name="T2" fmla="*/ 0 w 1"/>
                <a:gd name="T3" fmla="*/ 820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820">
                  <a:moveTo>
                    <a:pt x="0" y="0"/>
                  </a:moveTo>
                  <a:lnTo>
                    <a:pt x="0" y="82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41" name="Oval 15"/>
            <p:cNvSpPr>
              <a:spLocks noChangeArrowheads="1"/>
            </p:cNvSpPr>
            <p:nvPr/>
          </p:nvSpPr>
          <p:spPr bwMode="auto">
            <a:xfrm>
              <a:off x="5040" y="4857"/>
              <a:ext cx="720" cy="7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en-US" sz="1200">
                  <a:latin typeface="Angsana New" panose="02020603050405020304" pitchFamily="18" charset="-34"/>
                </a:rPr>
                <a:t> </a:t>
              </a:r>
              <a:r>
                <a:rPr lang="en-US" sz="1200" b="1">
                  <a:latin typeface="Angsana New" panose="02020603050405020304" pitchFamily="18" charset="-34"/>
                </a:rPr>
                <a:t>4</a:t>
              </a:r>
              <a:endParaRPr lang="th-TH"/>
            </a:p>
          </p:txBody>
        </p:sp>
        <p:sp>
          <p:nvSpPr>
            <p:cNvPr id="45" name="Freeform 16"/>
            <p:cNvSpPr>
              <a:spLocks/>
            </p:cNvSpPr>
            <p:nvPr/>
          </p:nvSpPr>
          <p:spPr bwMode="auto">
            <a:xfrm>
              <a:off x="5450" y="5582"/>
              <a:ext cx="550" cy="1060"/>
            </a:xfrm>
            <a:custGeom>
              <a:avLst/>
              <a:gdLst>
                <a:gd name="T0" fmla="*/ 0 w 550"/>
                <a:gd name="T1" fmla="*/ 0 h 1060"/>
                <a:gd name="T2" fmla="*/ 550 w 550"/>
                <a:gd name="T3" fmla="*/ 1060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50" h="1060">
                  <a:moveTo>
                    <a:pt x="0" y="0"/>
                  </a:moveTo>
                  <a:lnTo>
                    <a:pt x="550" y="106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46" name="Oval 17"/>
            <p:cNvSpPr>
              <a:spLocks noChangeArrowheads="1"/>
            </p:cNvSpPr>
            <p:nvPr/>
          </p:nvSpPr>
          <p:spPr bwMode="auto">
            <a:xfrm>
              <a:off x="3920" y="4857"/>
              <a:ext cx="720" cy="7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en-US" sz="1200">
                  <a:latin typeface="Angsana New" panose="02020603050405020304" pitchFamily="18" charset="-34"/>
                </a:rPr>
                <a:t> </a:t>
              </a:r>
              <a:r>
                <a:rPr lang="en-US" sz="1200" b="1">
                  <a:latin typeface="Angsana New" panose="02020603050405020304" pitchFamily="18" charset="-34"/>
                </a:rPr>
                <a:t>2</a:t>
              </a:r>
              <a:endParaRPr lang="th-TH"/>
            </a:p>
          </p:txBody>
        </p:sp>
        <p:sp>
          <p:nvSpPr>
            <p:cNvPr id="47" name="Freeform 18"/>
            <p:cNvSpPr>
              <a:spLocks/>
            </p:cNvSpPr>
            <p:nvPr/>
          </p:nvSpPr>
          <p:spPr bwMode="auto">
            <a:xfrm>
              <a:off x="4290" y="5572"/>
              <a:ext cx="1" cy="870"/>
            </a:xfrm>
            <a:custGeom>
              <a:avLst/>
              <a:gdLst>
                <a:gd name="T0" fmla="*/ 0 w 1"/>
                <a:gd name="T1" fmla="*/ 0 h 870"/>
                <a:gd name="T2" fmla="*/ 0 w 1"/>
                <a:gd name="T3" fmla="*/ 87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870">
                  <a:moveTo>
                    <a:pt x="0" y="0"/>
                  </a:moveTo>
                  <a:lnTo>
                    <a:pt x="0" y="87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111250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8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66369" y="1864082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สี่เหลี่ยมผืนผ้า 23"/>
          <p:cNvSpPr/>
          <p:nvPr/>
        </p:nvSpPr>
        <p:spPr>
          <a:xfrm>
            <a:off x="1102271" y="1921775"/>
            <a:ext cx="13082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เก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จบล็อก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3564735" y="562841"/>
            <a:ext cx="8482126" cy="57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9.</a:t>
            </a:r>
            <a:r>
              <a:rPr lang="en-US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เก</a:t>
            </a:r>
            <a:r>
              <a:rPr lang="th-TH" sz="3200" b="1" u="sng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จก้าม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ปู</a:t>
            </a:r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(Snap Gauge) </a:t>
            </a:r>
            <a:endParaRPr lang="th-TH" sz="3200" b="1" u="sng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9.3.1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ลักษณะและส่วนประกอบของเก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จก้าม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ปู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9.3.2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การใช้งานและการตรวจสอบเก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จก้าม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ปู</a:t>
            </a:r>
            <a:endParaRPr lang="en-US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9.3.3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ข้อควรระวัง การจัดเก็บและบำรุงรักษาเก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จก้าม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ปู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สี่เหลี่ยมผืนผ้ามุมมน 36"/>
          <p:cNvSpPr/>
          <p:nvPr/>
        </p:nvSpPr>
        <p:spPr>
          <a:xfrm>
            <a:off x="266565" y="2509391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877475" y="2546345"/>
            <a:ext cx="1754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เกจท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รงกระบอก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สี่เหลี่ยมผืนผ้ามุมมน 37"/>
          <p:cNvSpPr/>
          <p:nvPr/>
        </p:nvSpPr>
        <p:spPr>
          <a:xfrm>
            <a:off x="252496" y="3154820"/>
            <a:ext cx="2850785" cy="559268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สี่เหลี่ยมผืนผ้ามุมมน 38"/>
          <p:cNvSpPr/>
          <p:nvPr/>
        </p:nvSpPr>
        <p:spPr>
          <a:xfrm>
            <a:off x="266368" y="3800129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173530" y="3194331"/>
            <a:ext cx="1111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เก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จก้าม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ปู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สี่เหลี่ยมผืนผ้ามุมมน 39"/>
          <p:cNvSpPr/>
          <p:nvPr/>
        </p:nvSpPr>
        <p:spPr>
          <a:xfrm>
            <a:off x="280437" y="4433286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สี่เหลี่ยมผืนผ้า 41"/>
          <p:cNvSpPr/>
          <p:nvPr/>
        </p:nvSpPr>
        <p:spPr>
          <a:xfrm>
            <a:off x="1217753" y="3855461"/>
            <a:ext cx="952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รัศมี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สี่เหลี่ยมผืนผ้ามุมมน 42"/>
          <p:cNvSpPr/>
          <p:nvPr/>
        </p:nvSpPr>
        <p:spPr>
          <a:xfrm>
            <a:off x="280437" y="5067361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สี่เหลี่ยมผืนผ้า 43"/>
          <p:cNvSpPr/>
          <p:nvPr/>
        </p:nvSpPr>
        <p:spPr>
          <a:xfrm>
            <a:off x="1070424" y="4443077"/>
            <a:ext cx="14558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วัดเกลียว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123636" y="5134774"/>
            <a:ext cx="1290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วัดเรียว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294505" y="5703363"/>
            <a:ext cx="2850785" cy="6630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สี่เหลี่ยมผืนผ้า 28">
            <a:hlinkClick r:id="rId4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1008811" y="5786884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8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34" y="1533451"/>
            <a:ext cx="6505849" cy="375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90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8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66369" y="1864082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สี่เหลี่ยมผืนผ้า 23"/>
          <p:cNvSpPr/>
          <p:nvPr/>
        </p:nvSpPr>
        <p:spPr>
          <a:xfrm>
            <a:off x="1102271" y="1921775"/>
            <a:ext cx="13082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เก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จบล็อก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3564735" y="562841"/>
            <a:ext cx="8482126" cy="57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9.</a:t>
            </a:r>
            <a:r>
              <a:rPr lang="en-US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รัศมี</a:t>
            </a:r>
            <a:r>
              <a:rPr lang="en-US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(Radius Gauge)</a:t>
            </a:r>
            <a:endParaRPr lang="en-US" sz="3200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9.4.1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ลักษณะและส่วนประกอบของ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รัศมี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9.4.2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วิธีการใช้งาน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รัศมี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9.4.3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ข้อควรระวัง การจัดเก็บและบำรุงรักษา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รัศมี</a:t>
            </a:r>
          </a:p>
        </p:txBody>
      </p:sp>
      <p:sp>
        <p:nvSpPr>
          <p:cNvPr id="37" name="สี่เหลี่ยมผืนผ้ามุมมน 36"/>
          <p:cNvSpPr/>
          <p:nvPr/>
        </p:nvSpPr>
        <p:spPr>
          <a:xfrm>
            <a:off x="266565" y="2509391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877475" y="2546345"/>
            <a:ext cx="1754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เกจท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รงกระบอก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สี่เหลี่ยมผืนผ้ามุมมน 37"/>
          <p:cNvSpPr/>
          <p:nvPr/>
        </p:nvSpPr>
        <p:spPr>
          <a:xfrm>
            <a:off x="252496" y="3154820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สี่เหลี่ยมผืนผ้ามุมมน 38"/>
          <p:cNvSpPr/>
          <p:nvPr/>
        </p:nvSpPr>
        <p:spPr>
          <a:xfrm>
            <a:off x="266368" y="3800129"/>
            <a:ext cx="2850785" cy="559268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173530" y="3194331"/>
            <a:ext cx="1111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เก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จก้าม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ปู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สี่เหลี่ยมผืนผ้ามุมมน 39"/>
          <p:cNvSpPr/>
          <p:nvPr/>
        </p:nvSpPr>
        <p:spPr>
          <a:xfrm>
            <a:off x="280437" y="4433286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สี่เหลี่ยมผืนผ้า 41"/>
          <p:cNvSpPr/>
          <p:nvPr/>
        </p:nvSpPr>
        <p:spPr>
          <a:xfrm>
            <a:off x="1217753" y="3855461"/>
            <a:ext cx="952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รัศมี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สี่เหลี่ยมผืนผ้ามุมมน 42"/>
          <p:cNvSpPr/>
          <p:nvPr/>
        </p:nvSpPr>
        <p:spPr>
          <a:xfrm>
            <a:off x="280437" y="5067361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สี่เหลี่ยมผืนผ้า 43"/>
          <p:cNvSpPr/>
          <p:nvPr/>
        </p:nvSpPr>
        <p:spPr>
          <a:xfrm>
            <a:off x="1070424" y="4443077"/>
            <a:ext cx="14558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วัดเกลียว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123636" y="5134774"/>
            <a:ext cx="1290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วัดเรียว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294505" y="5703363"/>
            <a:ext cx="2850785" cy="6630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สี่เหลี่ยมผืนผ้า 28">
            <a:hlinkClick r:id="rId4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1008811" y="5786884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t="1172" r="1277"/>
          <a:stretch/>
        </p:blipFill>
        <p:spPr bwMode="auto">
          <a:xfrm>
            <a:off x="4464450" y="1504829"/>
            <a:ext cx="6820774" cy="374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50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8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66369" y="1864082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สี่เหลี่ยมผืนผ้า 23"/>
          <p:cNvSpPr/>
          <p:nvPr/>
        </p:nvSpPr>
        <p:spPr>
          <a:xfrm>
            <a:off x="1102271" y="1921775"/>
            <a:ext cx="13082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เก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จบล็อก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3564735" y="562841"/>
            <a:ext cx="8482126" cy="57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9.</a:t>
            </a:r>
            <a:r>
              <a:rPr lang="en-US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วัดเกลียว (</a:t>
            </a:r>
            <a:r>
              <a:rPr lang="en-US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Screw Pitch Gauge)</a:t>
            </a:r>
            <a:endParaRPr lang="en-US" sz="3200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9.5.1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และส่วนประกอบของ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วัดเกลียว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</a:p>
          <a:p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9.5.2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วิธีการใช้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งาน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วัดเกลียว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9.5.3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ควรระวัง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จัดเก็บและบำรุงรักษา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วัดเกลียว</a:t>
            </a:r>
          </a:p>
        </p:txBody>
      </p:sp>
      <p:sp>
        <p:nvSpPr>
          <p:cNvPr id="37" name="สี่เหลี่ยมผืนผ้ามุมมน 36"/>
          <p:cNvSpPr/>
          <p:nvPr/>
        </p:nvSpPr>
        <p:spPr>
          <a:xfrm>
            <a:off x="266565" y="2509391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877475" y="2546345"/>
            <a:ext cx="1754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เกจท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รงกระบอก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สี่เหลี่ยมผืนผ้ามุมมน 37"/>
          <p:cNvSpPr/>
          <p:nvPr/>
        </p:nvSpPr>
        <p:spPr>
          <a:xfrm>
            <a:off x="252496" y="3154820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สี่เหลี่ยมผืนผ้ามุมมน 38"/>
          <p:cNvSpPr/>
          <p:nvPr/>
        </p:nvSpPr>
        <p:spPr>
          <a:xfrm>
            <a:off x="266368" y="3800129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173530" y="3194331"/>
            <a:ext cx="1111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เก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จก้าม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ปู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สี่เหลี่ยมผืนผ้ามุมมน 39"/>
          <p:cNvSpPr/>
          <p:nvPr/>
        </p:nvSpPr>
        <p:spPr>
          <a:xfrm>
            <a:off x="280437" y="4433286"/>
            <a:ext cx="2850785" cy="559268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สี่เหลี่ยมผืนผ้า 41"/>
          <p:cNvSpPr/>
          <p:nvPr/>
        </p:nvSpPr>
        <p:spPr>
          <a:xfrm>
            <a:off x="1217753" y="3855461"/>
            <a:ext cx="952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รัศมี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สี่เหลี่ยมผืนผ้ามุมมน 42"/>
          <p:cNvSpPr/>
          <p:nvPr/>
        </p:nvSpPr>
        <p:spPr>
          <a:xfrm>
            <a:off x="280437" y="5067361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สี่เหลี่ยมผืนผ้า 43"/>
          <p:cNvSpPr/>
          <p:nvPr/>
        </p:nvSpPr>
        <p:spPr>
          <a:xfrm>
            <a:off x="1070424" y="4443077"/>
            <a:ext cx="14558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วัดเกลียว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123636" y="5134774"/>
            <a:ext cx="1290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วัดเรียว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294505" y="5703363"/>
            <a:ext cx="2850785" cy="6630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สี่เหลี่ยมผืนผ้า 28">
            <a:hlinkClick r:id="rId4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1008811" y="5786884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"/>
          <a:stretch/>
        </p:blipFill>
        <p:spPr bwMode="auto">
          <a:xfrm>
            <a:off x="4768948" y="1481925"/>
            <a:ext cx="6226807" cy="381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06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วงรี 12"/>
          <p:cNvSpPr/>
          <p:nvPr/>
        </p:nvSpPr>
        <p:spPr>
          <a:xfrm>
            <a:off x="982157" y="24400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358946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3642616" y="641629"/>
            <a:ext cx="8542351" cy="446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ประเภทของเครื่องมือวัด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2.1 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เครื่องมือวัดแบบมีขีดมาตรา</a:t>
            </a: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      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2.1.1 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เครื่องมือวัดแบบมีขีดมาตราคงที่</a:t>
            </a: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Angsana New" panose="02020603050405020304" pitchFamily="18" charset="-34"/>
              </a:rPr>
              <a:t>			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2.1.2 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เครื่องมือวัดแบบมีขีดมาตราเคลื่อนที่ได้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5" name="Picture 6" descr="1"/>
          <p:cNvPicPr preferRelativeResize="0"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9" b="11757"/>
          <a:stretch/>
        </p:blipFill>
        <p:spPr bwMode="auto">
          <a:xfrm>
            <a:off x="4249718" y="2281474"/>
            <a:ext cx="7328145" cy="99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paper%20micr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461" y="4399039"/>
            <a:ext cx="4890117" cy="200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สี่เหลี่ยมผืนผ้ามุมมน 29"/>
          <p:cNvSpPr/>
          <p:nvPr/>
        </p:nvSpPr>
        <p:spPr>
          <a:xfrm>
            <a:off x="280437" y="2049359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287470" y="2952038"/>
            <a:ext cx="2850785" cy="731519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มุมมน 33"/>
          <p:cNvSpPr/>
          <p:nvPr/>
        </p:nvSpPr>
        <p:spPr>
          <a:xfrm>
            <a:off x="287470" y="3845334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730798" y="2148816"/>
            <a:ext cx="20886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ประวัติความเป็นมา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6" name="สี่เหลี่ยมผืนผ้า 35"/>
          <p:cNvSpPr/>
          <p:nvPr/>
        </p:nvSpPr>
        <p:spPr>
          <a:xfrm>
            <a:off x="469311" y="3056187"/>
            <a:ext cx="25394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ประเภทของเครื่องมือวัด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สี่เหลี่ยมผืนผ้า 36"/>
          <p:cNvSpPr/>
          <p:nvPr/>
        </p:nvSpPr>
        <p:spPr>
          <a:xfrm>
            <a:off x="381702" y="4010618"/>
            <a:ext cx="27318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พื้นฐานระบบหน่วยการวัด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สี่เหลี่ยมผืนผ้ามุมมน 37"/>
          <p:cNvSpPr/>
          <p:nvPr/>
        </p:nvSpPr>
        <p:spPr>
          <a:xfrm>
            <a:off x="291418" y="4738630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สี่เหลี่ยมผืนผ้า 38">
            <a:hlinkClick r:id="rId6" action="ppaction://hlinksldjump">
              <a:snd r:embed="rId7" name="click.wav"/>
            </a:hlinkClick>
            <a:hlinkHover r:id="" action="ppaction://noaction">
              <a:snd r:embed="rId7" name="click.wav"/>
            </a:hlinkHover>
          </p:cNvPr>
          <p:cNvSpPr/>
          <p:nvPr/>
        </p:nvSpPr>
        <p:spPr>
          <a:xfrm>
            <a:off x="1005724" y="4878423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1204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8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66369" y="1864082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สี่เหลี่ยมผืนผ้า 23"/>
          <p:cNvSpPr/>
          <p:nvPr/>
        </p:nvSpPr>
        <p:spPr>
          <a:xfrm>
            <a:off x="1102271" y="1921775"/>
            <a:ext cx="13082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เก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จบล็อก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3564735" y="562841"/>
            <a:ext cx="8482126" cy="57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9.6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วัดเรียว</a:t>
            </a:r>
            <a:r>
              <a:rPr lang="en-US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(Taper Gauge)</a:t>
            </a: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9.6.1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และส่วนประกอบของ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วัดเรียว</a:t>
            </a: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9.6.2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วิธีการใช้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งาน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วัดเรียว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9.6.3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ข้อควรระวัง  การจัดเก็บและบำรุงรักษา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วัดเรียว</a:t>
            </a:r>
          </a:p>
        </p:txBody>
      </p:sp>
      <p:sp>
        <p:nvSpPr>
          <p:cNvPr id="37" name="สี่เหลี่ยมผืนผ้ามุมมน 36"/>
          <p:cNvSpPr/>
          <p:nvPr/>
        </p:nvSpPr>
        <p:spPr>
          <a:xfrm>
            <a:off x="266565" y="2509391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877475" y="2546345"/>
            <a:ext cx="1754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เกจท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รงกระบอก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สี่เหลี่ยมผืนผ้ามุมมน 37"/>
          <p:cNvSpPr/>
          <p:nvPr/>
        </p:nvSpPr>
        <p:spPr>
          <a:xfrm>
            <a:off x="252496" y="3154820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สี่เหลี่ยมผืนผ้ามุมมน 38"/>
          <p:cNvSpPr/>
          <p:nvPr/>
        </p:nvSpPr>
        <p:spPr>
          <a:xfrm>
            <a:off x="266368" y="3800129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173530" y="3194331"/>
            <a:ext cx="1111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เก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จก้าม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ปู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สี่เหลี่ยมผืนผ้ามุมมน 39"/>
          <p:cNvSpPr/>
          <p:nvPr/>
        </p:nvSpPr>
        <p:spPr>
          <a:xfrm>
            <a:off x="280437" y="4433286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สี่เหลี่ยมผืนผ้า 41"/>
          <p:cNvSpPr/>
          <p:nvPr/>
        </p:nvSpPr>
        <p:spPr>
          <a:xfrm>
            <a:off x="1217753" y="3855461"/>
            <a:ext cx="952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รัศมี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สี่เหลี่ยมผืนผ้ามุมมน 42"/>
          <p:cNvSpPr/>
          <p:nvPr/>
        </p:nvSpPr>
        <p:spPr>
          <a:xfrm>
            <a:off x="280437" y="5067361"/>
            <a:ext cx="2850785" cy="559268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สี่เหลี่ยมผืนผ้า 43"/>
          <p:cNvSpPr/>
          <p:nvPr/>
        </p:nvSpPr>
        <p:spPr>
          <a:xfrm>
            <a:off x="1070424" y="4443077"/>
            <a:ext cx="14558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วัดเกลียว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123636" y="5134774"/>
            <a:ext cx="1290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วัดเรียว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294505" y="5703363"/>
            <a:ext cx="2850785" cy="6630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สี่เหลี่ยมผืนผ้า 28">
            <a:hlinkClick r:id="rId4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1008811" y="5786884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927" y="1653394"/>
            <a:ext cx="6387482" cy="355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13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วงรี 32"/>
          <p:cNvSpPr/>
          <p:nvPr/>
        </p:nvSpPr>
        <p:spPr>
          <a:xfrm>
            <a:off x="6363235" y="5455401"/>
            <a:ext cx="1213761" cy="12137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วงรี 33"/>
          <p:cNvSpPr/>
          <p:nvPr/>
        </p:nvSpPr>
        <p:spPr>
          <a:xfrm>
            <a:off x="9872047" y="5443477"/>
            <a:ext cx="1213761" cy="12137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วงรี 34"/>
          <p:cNvSpPr/>
          <p:nvPr/>
        </p:nvSpPr>
        <p:spPr>
          <a:xfrm>
            <a:off x="8041381" y="5453071"/>
            <a:ext cx="1213761" cy="12137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วงรี 7"/>
          <p:cNvSpPr/>
          <p:nvPr/>
        </p:nvSpPr>
        <p:spPr>
          <a:xfrm>
            <a:off x="4532569" y="5455401"/>
            <a:ext cx="1213761" cy="12137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66369" y="1864081"/>
            <a:ext cx="2850785" cy="71952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สี่เหลี่ยมผืนผ้า 23"/>
          <p:cNvSpPr/>
          <p:nvPr/>
        </p:nvSpPr>
        <p:spPr>
          <a:xfrm>
            <a:off x="381702" y="1893208"/>
            <a:ext cx="267917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ความหมาย จุดประสงค์</a:t>
            </a: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3642617" y="540290"/>
            <a:ext cx="6612731" cy="911637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/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3849651" y="682486"/>
            <a:ext cx="62790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หน่วยที่ 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10 </a:t>
            </a: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 </a:t>
            </a:r>
            <a:r>
              <a:rPr lang="th-TH" sz="4000" b="1" dirty="0">
                <a:latin typeface="Angsana New" panose="02020603050405020304" pitchFamily="18" charset="-34"/>
              </a:rPr>
              <a:t>การตรวจสอบเครื่องมือวัด</a:t>
            </a:r>
            <a:endParaRPr lang="th-TH" sz="32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3614675" y="1491460"/>
            <a:ext cx="848212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10.1 </a:t>
            </a:r>
            <a:r>
              <a:rPr lang="th-TH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ความหมายและจุดประสงค์การสอบเทียบเครื่องมือ</a:t>
            </a:r>
            <a:r>
              <a:rPr lang="th-TH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</a:t>
            </a:r>
            <a:endParaRPr lang="en-US" b="1" u="sng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1"/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10.1.1 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ความหมายการสอบเทียบเครื่องมือวัด</a:t>
            </a:r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1"/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10.1.2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จุดประสงค์การสอบเทียบเครื่องมือ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</a:t>
            </a:r>
          </a:p>
          <a:p>
            <a:r>
              <a:rPr lang="en-US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10.2 </a:t>
            </a:r>
            <a:r>
              <a:rPr lang="th-TH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นิยาม</a:t>
            </a:r>
            <a:r>
              <a:rPr lang="th-TH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ศัพท์ด้านมาตรวิทยา</a:t>
            </a:r>
            <a:endParaRPr lang="en-US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10.2.1 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ความแม่นยำ (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Accuracy)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10.2.2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ความเที่ยง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Precision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10.2.3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ความผิดพลาดจากการวัด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Error of </a:t>
            </a:r>
            <a:r>
              <a:rPr lang="en-US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Meaurement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10.2.4 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ค่าความไม่แน่นอนในการวัด (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Uncertainty of Measurement)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10.2.5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การตรวจสอบย้อนกลับ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Traceability)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สี่เหลี่ยมผืนผ้ามุมมน 37"/>
          <p:cNvSpPr/>
          <p:nvPr/>
        </p:nvSpPr>
        <p:spPr>
          <a:xfrm>
            <a:off x="266369" y="2695113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สี่เหลี่ยมผืนผ้ามุมมน 38"/>
          <p:cNvSpPr/>
          <p:nvPr/>
        </p:nvSpPr>
        <p:spPr>
          <a:xfrm>
            <a:off x="280241" y="3340422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0" name="สี่เหลี่ยมผืนผ้ามุมมน 39"/>
          <p:cNvSpPr/>
          <p:nvPr/>
        </p:nvSpPr>
        <p:spPr>
          <a:xfrm>
            <a:off x="280242" y="3987646"/>
            <a:ext cx="2850785" cy="898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สี่เหลี่ยมผืนผ้า 40"/>
          <p:cNvSpPr/>
          <p:nvPr/>
        </p:nvSpPr>
        <p:spPr>
          <a:xfrm>
            <a:off x="322446" y="2791831"/>
            <a:ext cx="274786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ขั้นตอนการสอบเทียบเครื่องมือวัด</a:t>
            </a:r>
            <a:endParaRPr lang="en-US" sz="2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4" name="สี่เหลี่ยมผืนผ้า 43"/>
          <p:cNvSpPr/>
          <p:nvPr/>
        </p:nvSpPr>
        <p:spPr>
          <a:xfrm>
            <a:off x="898886" y="3347752"/>
            <a:ext cx="17892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มาตรฐานการวัด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99457" y="4078687"/>
            <a:ext cx="283443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การสอบเทียบ</a:t>
            </a:r>
            <a:r>
              <a:rPr lang="th-TH" sz="2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sz="2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ลิป</a:t>
            </a:r>
            <a:r>
              <a:rPr lang="th-TH" sz="2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เปอร์</a:t>
            </a:r>
            <a:endParaRPr lang="th-TH" sz="22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280241" y="4973971"/>
            <a:ext cx="2850785" cy="6630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สี่เหลี่ยมผืนผ้า 28">
            <a:hlinkClick r:id="rId4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994547" y="5057492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013994" y="2135263"/>
            <a:ext cx="1425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และนิยามศัพท์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78579" y="4404729"/>
            <a:ext cx="267733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เวอร์เนียร์ไฮเกจ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และไมโครมิเตอร์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1" name="Picture 49" descr="17"/>
          <p:cNvPicPr>
            <a:picLocks noChangeAspect="1" noChangeArrowheads="1"/>
          </p:cNvPicPr>
          <p:nvPr/>
        </p:nvPicPr>
        <p:blipFill>
          <a:blip r:embed="rId6" cstate="print">
            <a:lum bright="-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45" y="5356519"/>
            <a:ext cx="6800978" cy="141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60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66369" y="1864081"/>
            <a:ext cx="2850785" cy="71952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สี่เหลี่ยมผืนผ้า 23"/>
          <p:cNvSpPr/>
          <p:nvPr/>
        </p:nvSpPr>
        <p:spPr>
          <a:xfrm>
            <a:off x="381702" y="1893208"/>
            <a:ext cx="267917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ความหมาย จุดประสงค์</a:t>
            </a: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3564735" y="492973"/>
            <a:ext cx="8482126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10.3 </a:t>
            </a:r>
            <a:r>
              <a:rPr lang="th-TH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ขั้นตอนการสอบเทียบเครื่องมือวัด (</a:t>
            </a:r>
            <a:r>
              <a:rPr lang="en-US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Calibration </a:t>
            </a:r>
            <a:r>
              <a:rPr lang="en-US" sz="3200" b="1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Precedure</a:t>
            </a:r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013994" y="2135263"/>
            <a:ext cx="1425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และนิยามศัพท์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275" y="1080935"/>
            <a:ext cx="7271722" cy="525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สี่เหลี่ยมผืนผ้ามุมมน 41"/>
          <p:cNvSpPr/>
          <p:nvPr/>
        </p:nvSpPr>
        <p:spPr>
          <a:xfrm>
            <a:off x="266369" y="2695113"/>
            <a:ext cx="2850785" cy="559268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3" name="สี่เหลี่ยมผืนผ้ามุมมน 42"/>
          <p:cNvSpPr/>
          <p:nvPr/>
        </p:nvSpPr>
        <p:spPr>
          <a:xfrm>
            <a:off x="280241" y="3340422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5" name="สี่เหลี่ยมผืนผ้ามุมมน 44"/>
          <p:cNvSpPr/>
          <p:nvPr/>
        </p:nvSpPr>
        <p:spPr>
          <a:xfrm>
            <a:off x="280242" y="3987646"/>
            <a:ext cx="2850785" cy="898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6" name="สี่เหลี่ยมผืนผ้า 45"/>
          <p:cNvSpPr/>
          <p:nvPr/>
        </p:nvSpPr>
        <p:spPr>
          <a:xfrm>
            <a:off x="322446" y="2791831"/>
            <a:ext cx="274786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ขั้นตอนการสอบเทียบเครื่องมือวัด</a:t>
            </a:r>
            <a:endParaRPr lang="en-US" sz="2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7" name="สี่เหลี่ยมผืนผ้า 46"/>
          <p:cNvSpPr/>
          <p:nvPr/>
        </p:nvSpPr>
        <p:spPr>
          <a:xfrm>
            <a:off x="898886" y="3347752"/>
            <a:ext cx="17892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มาตรฐานการวัด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8" name="สี่เหลี่ยมผืนผ้า 47"/>
          <p:cNvSpPr/>
          <p:nvPr/>
        </p:nvSpPr>
        <p:spPr>
          <a:xfrm>
            <a:off x="299457" y="4078687"/>
            <a:ext cx="283443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การสอบเทียบ</a:t>
            </a:r>
            <a:r>
              <a:rPr lang="th-TH" sz="2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sz="2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ลิป</a:t>
            </a:r>
            <a:r>
              <a:rPr lang="th-TH" sz="2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เปอร์</a:t>
            </a:r>
            <a:endParaRPr lang="th-TH" sz="22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9" name="สี่เหลี่ยมผืนผ้ามุมมน 48"/>
          <p:cNvSpPr/>
          <p:nvPr/>
        </p:nvSpPr>
        <p:spPr>
          <a:xfrm>
            <a:off x="280241" y="4973971"/>
            <a:ext cx="2850785" cy="6630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0" name="สี่เหลี่ยมผืนผ้า 49">
            <a:hlinkClick r:id="rId5" action="ppaction://hlinksldjump">
              <a:snd r:embed="rId6" name="click.wav"/>
            </a:hlinkClick>
            <a:hlinkHover r:id="" action="ppaction://noaction">
              <a:snd r:embed="rId6" name="click.wav"/>
            </a:hlinkHover>
          </p:cNvPr>
          <p:cNvSpPr/>
          <p:nvPr/>
        </p:nvSpPr>
        <p:spPr>
          <a:xfrm>
            <a:off x="994547" y="5057492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1" name="สี่เหลี่ยมผืนผ้า 50"/>
          <p:cNvSpPr/>
          <p:nvPr/>
        </p:nvSpPr>
        <p:spPr>
          <a:xfrm>
            <a:off x="378579" y="4404729"/>
            <a:ext cx="267733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เวอร์เนียร์ไฮเกจ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และไมโครมิเตอร์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5519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66369" y="1864081"/>
            <a:ext cx="2850785" cy="71952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สี่เหลี่ยมผืนผ้า 23"/>
          <p:cNvSpPr/>
          <p:nvPr/>
        </p:nvSpPr>
        <p:spPr>
          <a:xfrm>
            <a:off x="381702" y="1893208"/>
            <a:ext cx="267917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ความหมาย จุดประสงค์</a:t>
            </a: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3564735" y="492973"/>
            <a:ext cx="8482126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10.4 </a:t>
            </a:r>
            <a:r>
              <a:rPr lang="th-TH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มาตรฐานการวัด</a:t>
            </a:r>
            <a:endParaRPr lang="en-US" sz="3200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10.4.1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มาตรฐาน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การวัดระหว่างชาติ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10.4.2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มาตรฐาน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การวัดแห่งชาติ  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10.4.3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มาตรฐาน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ขั้นต้นหรือมาตรฐานปฐมภูมิ      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10.4.4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มาตรฐาน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ขั้นรองหรือมาตรฐานทุติยภูมิ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10.4.5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มาตรฐาน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อ้างอิง  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10.4.6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มาตรฐาน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การใช้งาน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013994" y="2135263"/>
            <a:ext cx="1425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และนิยามศัพท์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สี่เหลี่ยมผืนผ้ามุมมน 41"/>
          <p:cNvSpPr/>
          <p:nvPr/>
        </p:nvSpPr>
        <p:spPr>
          <a:xfrm>
            <a:off x="266369" y="2695113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3" name="สี่เหลี่ยมผืนผ้ามุมมน 42"/>
          <p:cNvSpPr/>
          <p:nvPr/>
        </p:nvSpPr>
        <p:spPr>
          <a:xfrm>
            <a:off x="280241" y="3340422"/>
            <a:ext cx="2850785" cy="559268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5" name="สี่เหลี่ยมผืนผ้ามุมมน 44"/>
          <p:cNvSpPr/>
          <p:nvPr/>
        </p:nvSpPr>
        <p:spPr>
          <a:xfrm>
            <a:off x="280242" y="3987646"/>
            <a:ext cx="2850785" cy="898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6" name="สี่เหลี่ยมผืนผ้า 45"/>
          <p:cNvSpPr/>
          <p:nvPr/>
        </p:nvSpPr>
        <p:spPr>
          <a:xfrm>
            <a:off x="322446" y="2791831"/>
            <a:ext cx="274786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ขั้นตอนการสอบเทียบเครื่องมือวัด</a:t>
            </a:r>
            <a:endParaRPr lang="en-US" sz="2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7" name="สี่เหลี่ยมผืนผ้า 46"/>
          <p:cNvSpPr/>
          <p:nvPr/>
        </p:nvSpPr>
        <p:spPr>
          <a:xfrm>
            <a:off x="898886" y="3347752"/>
            <a:ext cx="17892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มาตรฐานการวัด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8" name="สี่เหลี่ยมผืนผ้า 47"/>
          <p:cNvSpPr/>
          <p:nvPr/>
        </p:nvSpPr>
        <p:spPr>
          <a:xfrm>
            <a:off x="299457" y="4078687"/>
            <a:ext cx="283443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การสอบเทียบ</a:t>
            </a:r>
            <a:r>
              <a:rPr lang="th-TH" sz="2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sz="2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ลิป</a:t>
            </a:r>
            <a:r>
              <a:rPr lang="th-TH" sz="2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เปอร์</a:t>
            </a:r>
            <a:endParaRPr lang="th-TH" sz="22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9" name="สี่เหลี่ยมผืนผ้ามุมมน 48"/>
          <p:cNvSpPr/>
          <p:nvPr/>
        </p:nvSpPr>
        <p:spPr>
          <a:xfrm>
            <a:off x="280241" y="4973971"/>
            <a:ext cx="2850785" cy="6630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0" name="สี่เหลี่ยมผืนผ้า 49">
            <a:hlinkClick r:id="rId4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994547" y="5057492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1" name="สี่เหลี่ยมผืนผ้า 50"/>
          <p:cNvSpPr/>
          <p:nvPr/>
        </p:nvSpPr>
        <p:spPr>
          <a:xfrm>
            <a:off x="378579" y="4404729"/>
            <a:ext cx="267733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เวอร์เนียร์ไฮเกจ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และไมโครมิเตอร์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3554" name="Picture 2" descr="à¸à¸¥à¸à¸²à¸£à¸à¹à¸à¸«à¸²à¸£à¸¹à¸à¸ à¸²à¸à¸ªà¸³à¸«à¸£à¸±à¸ à¸§à¸±à¸à¸¥à¸°à¹à¸­à¸µà¸¢à¸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634" y="1016194"/>
            <a:ext cx="3362178" cy="252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8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66369" y="1864081"/>
            <a:ext cx="2850785" cy="71952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สี่เหลี่ยมผืนผ้า 23"/>
          <p:cNvSpPr/>
          <p:nvPr/>
        </p:nvSpPr>
        <p:spPr>
          <a:xfrm>
            <a:off x="381702" y="1893208"/>
            <a:ext cx="267917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ความหมาย จุดประสงค์</a:t>
            </a: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3564735" y="492973"/>
            <a:ext cx="8482126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10.5 </a:t>
            </a:r>
            <a:r>
              <a:rPr lang="th-TH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การสอบเทียบ</a:t>
            </a:r>
            <a:r>
              <a:rPr lang="th-TH" sz="3200" b="1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sz="3200" b="1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ลิป</a:t>
            </a:r>
            <a:r>
              <a:rPr lang="th-TH" sz="3200" b="1" u="sng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เปอร์</a:t>
            </a:r>
            <a:endParaRPr lang="en-US" sz="3200" b="1" u="sng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10.5.1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สอบเทียบปากวัด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นอก</a:t>
            </a: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10.5.2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การสอบเทียบปากวัด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ใน</a:t>
            </a:r>
          </a:p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10.6 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สอบเทียบ</a:t>
            </a:r>
            <a:r>
              <a:rPr lang="th-TH" sz="3200" b="1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เวอร์เนียร์ไฮเกจ</a:t>
            </a:r>
            <a:endParaRPr lang="en-US" sz="3200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10.6.1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อุปกรณ์สอบเทียบ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เวอร์เนียร์ไฮ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endParaRPr lang="en-US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10.6.2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ขั้นตอนการสอบเทียบ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เวอร์เนียร์ไฮ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เกจ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013994" y="2135263"/>
            <a:ext cx="1425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และนิยามศัพท์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สี่เหลี่ยมผืนผ้ามุมมน 41"/>
          <p:cNvSpPr/>
          <p:nvPr/>
        </p:nvSpPr>
        <p:spPr>
          <a:xfrm>
            <a:off x="266369" y="2695113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3" name="สี่เหลี่ยมผืนผ้ามุมมน 42"/>
          <p:cNvSpPr/>
          <p:nvPr/>
        </p:nvSpPr>
        <p:spPr>
          <a:xfrm>
            <a:off x="280241" y="3340422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5" name="สี่เหลี่ยมผืนผ้ามุมมน 44"/>
          <p:cNvSpPr/>
          <p:nvPr/>
        </p:nvSpPr>
        <p:spPr>
          <a:xfrm>
            <a:off x="280242" y="3987646"/>
            <a:ext cx="2850785" cy="898369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6" name="สี่เหลี่ยมผืนผ้า 45"/>
          <p:cNvSpPr/>
          <p:nvPr/>
        </p:nvSpPr>
        <p:spPr>
          <a:xfrm>
            <a:off x="322446" y="2791831"/>
            <a:ext cx="274786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ขั้นตอนการสอบเทียบเครื่องมือวัด</a:t>
            </a:r>
            <a:endParaRPr lang="en-US" sz="2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7" name="สี่เหลี่ยมผืนผ้า 46"/>
          <p:cNvSpPr/>
          <p:nvPr/>
        </p:nvSpPr>
        <p:spPr>
          <a:xfrm>
            <a:off x="898886" y="3347752"/>
            <a:ext cx="17892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มาตรฐานการวัด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8" name="สี่เหลี่ยมผืนผ้า 47"/>
          <p:cNvSpPr/>
          <p:nvPr/>
        </p:nvSpPr>
        <p:spPr>
          <a:xfrm>
            <a:off x="299457" y="4078687"/>
            <a:ext cx="283443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การสอบเทียบ</a:t>
            </a:r>
            <a:r>
              <a:rPr lang="th-TH" sz="2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sz="2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ลิป</a:t>
            </a:r>
            <a:r>
              <a:rPr lang="th-TH" sz="2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เปอร์</a:t>
            </a:r>
            <a:endParaRPr lang="th-TH" sz="22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9" name="สี่เหลี่ยมผืนผ้ามุมมน 48"/>
          <p:cNvSpPr/>
          <p:nvPr/>
        </p:nvSpPr>
        <p:spPr>
          <a:xfrm>
            <a:off x="280241" y="4973971"/>
            <a:ext cx="2850785" cy="6630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0" name="สี่เหลี่ยมผืนผ้า 49">
            <a:hlinkClick r:id="rId4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994547" y="5057492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1" name="สี่เหลี่ยมผืนผ้า 50"/>
          <p:cNvSpPr/>
          <p:nvPr/>
        </p:nvSpPr>
        <p:spPr>
          <a:xfrm>
            <a:off x="378579" y="4404729"/>
            <a:ext cx="267733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เวอร์เนียร์ไฮเกจ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และไมโครมิเตอร์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1" name="Picture 6" descr="parallel test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635" y="1451622"/>
            <a:ext cx="6530977" cy="160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775" y="4509574"/>
            <a:ext cx="1617858" cy="219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25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66369" y="1864081"/>
            <a:ext cx="2850785" cy="71952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สี่เหลี่ยมผืนผ้า 23"/>
          <p:cNvSpPr/>
          <p:nvPr/>
        </p:nvSpPr>
        <p:spPr>
          <a:xfrm>
            <a:off x="381702" y="1893208"/>
            <a:ext cx="267917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ความหมาย จุดประสงค์</a:t>
            </a: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3564735" y="492973"/>
            <a:ext cx="8482126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10.7 </a:t>
            </a:r>
            <a:r>
              <a:rPr lang="th-TH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การสอบเทียบ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ไมโครมิเตอร์</a:t>
            </a: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10.7.1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ตรวจสอบ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ผิวหน้าของแกน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</a:t>
            </a:r>
            <a:endParaRPr lang="en-US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10.7.2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สอบ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เทียบความถูกต้องของสเกลไมโครมิเตอร์</a:t>
            </a:r>
          </a:p>
          <a:p>
            <a:endParaRPr lang="en-US" sz="3200" b="1" u="sng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sz="32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sz="3200" b="1" u="sng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sz="32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sz="3200" b="1" u="sng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3200" b="1" u="sng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sz="3200" b="1" u="sng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10.8.2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ประโยชน์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ที่ได้จากการสอบเทียบเครื่องมือวัด  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สรุป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สาระสำคัญ</a:t>
            </a:r>
          </a:p>
          <a:p>
            <a:endParaRPr lang="th-TH" sz="32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013994" y="2135263"/>
            <a:ext cx="1425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และนิยามศัพท์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สี่เหลี่ยมผืนผ้ามุมมน 41"/>
          <p:cNvSpPr/>
          <p:nvPr/>
        </p:nvSpPr>
        <p:spPr>
          <a:xfrm>
            <a:off x="266369" y="2695113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3" name="สี่เหลี่ยมผืนผ้ามุมมน 42"/>
          <p:cNvSpPr/>
          <p:nvPr/>
        </p:nvSpPr>
        <p:spPr>
          <a:xfrm>
            <a:off x="280241" y="3340422"/>
            <a:ext cx="2850785" cy="5592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5" name="สี่เหลี่ยมผืนผ้ามุมมน 44"/>
          <p:cNvSpPr/>
          <p:nvPr/>
        </p:nvSpPr>
        <p:spPr>
          <a:xfrm>
            <a:off x="280242" y="3987646"/>
            <a:ext cx="2850785" cy="898369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6" name="สี่เหลี่ยมผืนผ้า 45"/>
          <p:cNvSpPr/>
          <p:nvPr/>
        </p:nvSpPr>
        <p:spPr>
          <a:xfrm>
            <a:off x="322446" y="2791831"/>
            <a:ext cx="274786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ขั้นตอนการสอบเทียบเครื่องมือวัด</a:t>
            </a:r>
            <a:endParaRPr lang="en-US" sz="2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7" name="สี่เหลี่ยมผืนผ้า 46"/>
          <p:cNvSpPr/>
          <p:nvPr/>
        </p:nvSpPr>
        <p:spPr>
          <a:xfrm>
            <a:off x="898886" y="3347752"/>
            <a:ext cx="17892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มาตรฐานการวัด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8" name="สี่เหลี่ยมผืนผ้า 47"/>
          <p:cNvSpPr/>
          <p:nvPr/>
        </p:nvSpPr>
        <p:spPr>
          <a:xfrm>
            <a:off x="299457" y="4078687"/>
            <a:ext cx="283443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การสอบเทียบ</a:t>
            </a:r>
            <a:r>
              <a:rPr lang="th-TH" sz="2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คา</a:t>
            </a:r>
            <a:r>
              <a:rPr lang="th-TH" sz="2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ลิป</a:t>
            </a:r>
            <a:r>
              <a:rPr lang="th-TH" sz="2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เปอร์</a:t>
            </a:r>
            <a:endParaRPr lang="th-TH" sz="22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9" name="สี่เหลี่ยมผืนผ้ามุมมน 48"/>
          <p:cNvSpPr/>
          <p:nvPr/>
        </p:nvSpPr>
        <p:spPr>
          <a:xfrm>
            <a:off x="280241" y="4973971"/>
            <a:ext cx="2850785" cy="6630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0" name="สี่เหลี่ยมผืนผ้า 49">
            <a:hlinkClick r:id="rId4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994547" y="5057492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1" name="สี่เหลี่ยมผืนผ้า 50"/>
          <p:cNvSpPr/>
          <p:nvPr/>
        </p:nvSpPr>
        <p:spPr>
          <a:xfrm>
            <a:off x="378579" y="4404729"/>
            <a:ext cx="267733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เวอร์เนียร์ไฮเกจ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และไมโครมิเตอร์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3" name="Picture 6" descr="5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0" y="1806612"/>
            <a:ext cx="4375052" cy="333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81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17366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274538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สี่เหลี่ยมผืนผ้า 31"/>
          <p:cNvSpPr/>
          <p:nvPr/>
        </p:nvSpPr>
        <p:spPr>
          <a:xfrm>
            <a:off x="7417356" y="5226784"/>
            <a:ext cx="47746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จัดทำโดย... </a:t>
            </a:r>
            <a:r>
              <a:rPr lang="th-TH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ครูปรีชา ปานกลาง</a:t>
            </a:r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แผนกวิชาเทคนิคพื้นฐาน 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วิทยาลัยเทคนิคพิ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มาย</a:t>
            </a:r>
          </a:p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สำนักงานคณะกรรมการการอาชีวศึกษา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9" name="สี่เหลี่ยมผืนผ้ามุมมน 48"/>
          <p:cNvSpPr/>
          <p:nvPr/>
        </p:nvSpPr>
        <p:spPr>
          <a:xfrm>
            <a:off x="291418" y="1947753"/>
            <a:ext cx="2850785" cy="6630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0" name="สี่เหลี่ยมผืนผ้า 49">
            <a:hlinkClick r:id="rId4" action="ppaction://hlinksldjump">
              <a:snd r:embed="rId5" name="click.wav"/>
            </a:hlinkClick>
            <a:hlinkHover r:id="" action="ppaction://noaction">
              <a:snd r:embed="rId5" name="click.wav"/>
            </a:hlinkHover>
          </p:cNvPr>
          <p:cNvSpPr/>
          <p:nvPr/>
        </p:nvSpPr>
        <p:spPr>
          <a:xfrm>
            <a:off x="1005724" y="2031274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4456552" y="1711054"/>
            <a:ext cx="7055814" cy="1799424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5222285" y="1446498"/>
            <a:ext cx="629242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3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ขอขอบคุณ</a:t>
            </a:r>
            <a:endParaRPr lang="th-TH" sz="13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1514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วงรี 12"/>
          <p:cNvSpPr/>
          <p:nvPr/>
        </p:nvSpPr>
        <p:spPr>
          <a:xfrm>
            <a:off x="982157" y="24400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358946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3563901" y="791201"/>
            <a:ext cx="8542351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2.2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เครื่องมือวัดแบบไม่มีขีดมาตรา</a:t>
            </a:r>
            <a:endParaRPr lang="en-US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	2.2.1 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เครื่องมือวัดแบบถ่ายขนาด</a:t>
            </a: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	2.2.2 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เครื่องมือวัดแบบค่าคงที่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579" y="1672391"/>
            <a:ext cx="2812424" cy="196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890" y="4194842"/>
            <a:ext cx="3357035" cy="207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สี่เหลี่ยมผืนผ้ามุมมน 19"/>
          <p:cNvSpPr/>
          <p:nvPr/>
        </p:nvSpPr>
        <p:spPr>
          <a:xfrm>
            <a:off x="280437" y="2049359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สี่เหลี่ยมผืนผ้ามุมมน 22"/>
          <p:cNvSpPr/>
          <p:nvPr/>
        </p:nvSpPr>
        <p:spPr>
          <a:xfrm>
            <a:off x="287470" y="2952038"/>
            <a:ext cx="2850785" cy="731519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287470" y="3845334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สี่เหลี่ยมผืนผ้า 30"/>
          <p:cNvSpPr/>
          <p:nvPr/>
        </p:nvSpPr>
        <p:spPr>
          <a:xfrm>
            <a:off x="730798" y="2148816"/>
            <a:ext cx="20886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ประวัติความเป็นมา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สี่เหลี่ยมผืนผ้า 32"/>
          <p:cNvSpPr/>
          <p:nvPr/>
        </p:nvSpPr>
        <p:spPr>
          <a:xfrm>
            <a:off x="469311" y="3056187"/>
            <a:ext cx="25394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ประเภทของเครื่องมือวัด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381702" y="4010618"/>
            <a:ext cx="27318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พื้นฐานระบบหน่วยการวัด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5" name="สี่เหลี่ยมผืนผ้ามุมมน 34"/>
          <p:cNvSpPr/>
          <p:nvPr/>
        </p:nvSpPr>
        <p:spPr>
          <a:xfrm>
            <a:off x="291418" y="4738630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สี่เหลี่ยมผืนผ้า 35">
            <a:hlinkClick r:id="rId6" action="ppaction://hlinksldjump">
              <a:snd r:embed="rId7" name="click.wav"/>
            </a:hlinkClick>
            <a:hlinkHover r:id="" action="ppaction://noaction">
              <a:snd r:embed="rId7" name="click.wav"/>
            </a:hlinkHover>
          </p:cNvPr>
          <p:cNvSpPr/>
          <p:nvPr/>
        </p:nvSpPr>
        <p:spPr>
          <a:xfrm>
            <a:off x="1005724" y="4878423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0469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วงรี 12"/>
          <p:cNvSpPr/>
          <p:nvPr/>
        </p:nvSpPr>
        <p:spPr>
          <a:xfrm>
            <a:off x="982157" y="24400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358946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3719894" y="533192"/>
            <a:ext cx="8116863" cy="606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</a:t>
            </a:r>
            <a:r>
              <a:rPr lang="th-TH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พื้นฐาน</a:t>
            </a:r>
            <a:r>
              <a:rPr lang="th-TH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ระบบหน่วยการวัด</a:t>
            </a:r>
            <a:endParaRPr lang="en-US" sz="3200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3.1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เมตริก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3.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ระบบ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อังกฤษ</a:t>
            </a: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ระบบ 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เอส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ไอ 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SI  Unit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4.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การแปลงค่าระหว่างหน่วยการวัด</a:t>
            </a:r>
            <a:endParaRPr lang="en-US" sz="3200" u="sng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5. 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กฎการใช้เครื่องมือวัด</a:t>
            </a:r>
            <a:endParaRPr lang="en-US" sz="3200" u="sng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6. 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สาเหตุความผิดพลาดที่เกิดจากการวัด</a:t>
            </a:r>
            <a:endParaRPr lang="en-US" sz="3200" u="sng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7. 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ข้อควรระวัง การจัดเก็บและบำรุงรักษาเครื่องมือวัด</a:t>
            </a:r>
            <a:endParaRPr lang="en-US" sz="3200" u="sng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สรุปสาระสำคัญ</a:t>
            </a:r>
          </a:p>
        </p:txBody>
      </p:sp>
      <p:pic>
        <p:nvPicPr>
          <p:cNvPr id="4098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158" y="1476021"/>
            <a:ext cx="3309654" cy="173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สี่เหลี่ยมผืนผ้ามุมมน 24"/>
          <p:cNvSpPr/>
          <p:nvPr/>
        </p:nvSpPr>
        <p:spPr>
          <a:xfrm>
            <a:off x="280437" y="2049359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สี่เหลี่ยมผืนผ้ามุมมน 28"/>
          <p:cNvSpPr/>
          <p:nvPr/>
        </p:nvSpPr>
        <p:spPr>
          <a:xfrm>
            <a:off x="287470" y="2952038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287470" y="3845334"/>
            <a:ext cx="2850785" cy="731519"/>
          </a:xfrm>
          <a:prstGeom prst="roundRect">
            <a:avLst/>
          </a:prstGeom>
          <a:solidFill>
            <a:srgbClr val="CCCC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สี่เหลี่ยมผืนผ้า 30"/>
          <p:cNvSpPr/>
          <p:nvPr/>
        </p:nvSpPr>
        <p:spPr>
          <a:xfrm>
            <a:off x="730798" y="2148816"/>
            <a:ext cx="20886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ประวัติความเป็นมา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สี่เหลี่ยมผืนผ้า 32"/>
          <p:cNvSpPr/>
          <p:nvPr/>
        </p:nvSpPr>
        <p:spPr>
          <a:xfrm>
            <a:off x="469311" y="3056187"/>
            <a:ext cx="25394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ประเภทของเครื่องมือวัด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381702" y="4010618"/>
            <a:ext cx="27318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พื้นฐานระบบหน่วยการวัด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5" name="สี่เหลี่ยมผืนผ้ามุมมน 34"/>
          <p:cNvSpPr/>
          <p:nvPr/>
        </p:nvSpPr>
        <p:spPr>
          <a:xfrm>
            <a:off x="291418" y="4738630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สี่เหลี่ยมผืนผ้า 35">
            <a:hlinkClick r:id="rId5" action="ppaction://hlinksldjump">
              <a:snd r:embed="rId6" name="click.wav"/>
            </a:hlinkClick>
            <a:hlinkHover r:id="" action="ppaction://noaction">
              <a:snd r:embed="rId6" name="click.wav"/>
            </a:hlinkHover>
          </p:cNvPr>
          <p:cNvSpPr/>
          <p:nvPr/>
        </p:nvSpPr>
        <p:spPr>
          <a:xfrm>
            <a:off x="1005724" y="4878423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8918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24400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80437" y="2004761"/>
            <a:ext cx="2850785" cy="73151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358946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สี่เหลี่ยมผืนผ้ามุมมน 13"/>
          <p:cNvSpPr/>
          <p:nvPr/>
        </p:nvSpPr>
        <p:spPr>
          <a:xfrm>
            <a:off x="287470" y="2851513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สี่เหลี่ยมผืนผ้ามุมมน 14"/>
          <p:cNvSpPr/>
          <p:nvPr/>
        </p:nvSpPr>
        <p:spPr>
          <a:xfrm>
            <a:off x="287470" y="3706113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576775" y="2118294"/>
            <a:ext cx="23973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ลักษณะทั่วไปและชนิด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427107" y="2969730"/>
            <a:ext cx="2666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ขีดมาตราบนบรรทัดเหล็ก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519734" y="3816229"/>
            <a:ext cx="24625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การอ่านค่าบรรทัดเหล็ก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สี่เหลี่ยมผืนผ้ามุมมน 26"/>
          <p:cNvSpPr/>
          <p:nvPr/>
        </p:nvSpPr>
        <p:spPr>
          <a:xfrm>
            <a:off x="280437" y="4549181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สี่เหลี่ยมผืนผ้า 27"/>
          <p:cNvSpPr/>
          <p:nvPr/>
        </p:nvSpPr>
        <p:spPr>
          <a:xfrm>
            <a:off x="815786" y="4546976"/>
            <a:ext cx="1838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การวัดขนาดชิ้นงาน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829354" y="4807013"/>
            <a:ext cx="18213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ด้วยบรรทัดเหล็ก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3642617" y="540290"/>
            <a:ext cx="4291562" cy="911637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/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3849651" y="682486"/>
            <a:ext cx="39016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หน่วยที่ 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 บรรทัดเหล็ก</a:t>
            </a:r>
            <a:endParaRPr lang="th-TH" sz="32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3552239" y="1701352"/>
            <a:ext cx="8542351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2.1 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ลักษณะทั่วไปของบรรทัดเหล็ก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endParaRPr lang="th-TH" sz="32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บรรทัดเหล็กเป็นเครื่องมือวัดพื้นฐานที่มีขีดมาตรา นิยมใช้วัดความยาวของชิ้นงานตัวบรรทัดเหล็กนิยมทำจากเหล็กไร้สนิม เหมาะสำหรับการใช้วัดขนาดชิ้นงานที่มีค่าความละเอียดไม่เกิน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0.5 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มม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</a:p>
          <a:p>
            <a:r>
              <a:rPr lang="en-US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2.2 </a:t>
            </a:r>
            <a:r>
              <a:rPr lang="th-TH" sz="32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ชนิดของบรรทัดเหล็ก</a:t>
            </a:r>
            <a:endParaRPr lang="en-US" sz="3200" u="sng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2.1 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บรรทัดเหล็กทั่วไป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(Solid Steel Rule)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3" name="Picture 12" descr="Untitled-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5" b="7826"/>
          <a:stretch/>
        </p:blipFill>
        <p:spPr bwMode="auto">
          <a:xfrm>
            <a:off x="3827120" y="4754879"/>
            <a:ext cx="7834997" cy="109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สี่เหลี่ยมผืนผ้ามุมมน 37"/>
          <p:cNvSpPr/>
          <p:nvPr/>
        </p:nvSpPr>
        <p:spPr>
          <a:xfrm>
            <a:off x="287470" y="5403395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สี่เหลี่ยมผืนผ้า 38">
            <a:hlinkClick r:id="rId5" action="ppaction://hlinksldjump">
              <a:snd r:embed="rId6" name="click.wav"/>
            </a:hlinkClick>
            <a:hlinkHover r:id="" action="ppaction://noaction">
              <a:snd r:embed="rId6" name="click.wav"/>
            </a:hlinkHover>
          </p:cNvPr>
          <p:cNvSpPr/>
          <p:nvPr/>
        </p:nvSpPr>
        <p:spPr>
          <a:xfrm>
            <a:off x="1001776" y="5543188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2990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0"/>
            <a:ext cx="3362179" cy="6858000"/>
          </a:xfrm>
          <a:prstGeom prst="rect">
            <a:avLst/>
          </a:prstGeom>
          <a:solidFill>
            <a:srgbClr val="AE793F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982157" y="244006"/>
            <a:ext cx="1600421" cy="160042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351520" y="0"/>
            <a:ext cx="384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สื่อการสอนรายวิชา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วัดละเอียด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2102-2103</a:t>
            </a: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80437" y="2004761"/>
            <a:ext cx="2850785" cy="73151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" y="358946"/>
            <a:ext cx="1387731" cy="134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สี่เหลี่ยมผืนผ้ามุมมน 13"/>
          <p:cNvSpPr/>
          <p:nvPr/>
        </p:nvSpPr>
        <p:spPr>
          <a:xfrm>
            <a:off x="287470" y="2851513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สี่เหลี่ยมผืนผ้ามุมมน 14"/>
          <p:cNvSpPr/>
          <p:nvPr/>
        </p:nvSpPr>
        <p:spPr>
          <a:xfrm>
            <a:off x="287470" y="3706113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576775" y="2118294"/>
            <a:ext cx="23973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ลักษณะทั่วไปและชนิด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427107" y="2969730"/>
            <a:ext cx="2666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ขีดมาตราบนบรรทัดเหล็ก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519734" y="3816229"/>
            <a:ext cx="24625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การอ่านค่าบรรทัดเหล็ก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สี่เหลี่ยมผืนผ้ามุมมน 26"/>
          <p:cNvSpPr/>
          <p:nvPr/>
        </p:nvSpPr>
        <p:spPr>
          <a:xfrm>
            <a:off x="280437" y="4549181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สี่เหลี่ยมผืนผ้า 27"/>
          <p:cNvSpPr/>
          <p:nvPr/>
        </p:nvSpPr>
        <p:spPr>
          <a:xfrm>
            <a:off x="815786" y="4546976"/>
            <a:ext cx="1838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การวัดขนาดชิ้นงาน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81702" y="633478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โดย...ครูปรีชา ปานกลาง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3531185" y="334308"/>
            <a:ext cx="8449074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  <a:tab pos="900113" algn="l"/>
                <a:tab pos="1260475" algn="l"/>
                <a:tab pos="1620838" algn="l"/>
                <a:tab pos="1981200" algn="l"/>
                <a:tab pos="23399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2.2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บรรทัดสั้น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(Short Rule)</a:t>
            </a: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2.3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บรรทัดตะขอ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(Hook Rule)</a:t>
            </a: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2.4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บรรทัดย่อ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(Shrink Rule)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829354" y="4807013"/>
            <a:ext cx="18213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ด้วยบรรทัดเหล็ก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5" name="Picture 9" descr="บ4"/>
          <p:cNvPicPr>
            <a:picLocks noChangeAspect="1" noChangeArrowheads="1"/>
          </p:cNvPicPr>
          <p:nvPr/>
        </p:nvPicPr>
        <p:blipFill>
          <a:blip r:embed="rId4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37" y="716497"/>
            <a:ext cx="2092373" cy="2275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452" y="3484197"/>
            <a:ext cx="5098317" cy="148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179" y="5499216"/>
            <a:ext cx="4762861" cy="118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สี่เหลี่ยมผืนผ้ามุมมน 37"/>
          <p:cNvSpPr/>
          <p:nvPr/>
        </p:nvSpPr>
        <p:spPr>
          <a:xfrm>
            <a:off x="287470" y="5403395"/>
            <a:ext cx="2850785" cy="7315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สี่เหลี่ยมผืนผ้า 38">
            <a:hlinkClick r:id="rId7" action="ppaction://hlinksldjump">
              <a:snd r:embed="rId8" name="click.wav"/>
            </a:hlinkClick>
            <a:hlinkHover r:id="" action="ppaction://noaction">
              <a:snd r:embed="rId8" name="click.wav"/>
            </a:hlinkHover>
          </p:cNvPr>
          <p:cNvSpPr/>
          <p:nvPr/>
        </p:nvSpPr>
        <p:spPr>
          <a:xfrm>
            <a:off x="1001776" y="5543188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กลับหน้าหลัก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2527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588</TotalTime>
  <Words>2872</Words>
  <Application>Microsoft Office PowerPoint</Application>
  <PresentationFormat>แบบจอกว้าง</PresentationFormat>
  <Paragraphs>1073</Paragraphs>
  <Slides>56</Slides>
  <Notes>0</Notes>
  <HiddenSlides>0</HiddenSlides>
  <MMClips>0</MMClips>
  <ScaleCrop>false</ScaleCrop>
  <HeadingPairs>
    <vt:vector size="8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ชื่อเรื่องสไลด์</vt:lpstr>
      </vt:variant>
      <vt:variant>
        <vt:i4>56</vt:i4>
      </vt:variant>
    </vt:vector>
  </HeadingPairs>
  <TitlesOfParts>
    <vt:vector size="64" baseType="lpstr">
      <vt:lpstr>Angsana New</vt:lpstr>
      <vt:lpstr>Arial</vt:lpstr>
      <vt:lpstr>Calibri</vt:lpstr>
      <vt:lpstr>Calibri Light</vt:lpstr>
      <vt:lpstr>Cordia New</vt:lpstr>
      <vt:lpstr>TH SarabunPSK</vt:lpstr>
      <vt:lpstr>ธีมของ Office</vt:lpstr>
      <vt:lpstr>สมการ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www.easyosteam.com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Mr.KKD</dc:creator>
  <cp:lastModifiedBy>Mr.KKD</cp:lastModifiedBy>
  <cp:revision>90</cp:revision>
  <dcterms:created xsi:type="dcterms:W3CDTF">2018-04-23T11:56:36Z</dcterms:created>
  <dcterms:modified xsi:type="dcterms:W3CDTF">2018-04-25T08:46:45Z</dcterms:modified>
</cp:coreProperties>
</file>